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35" r:id="rId2"/>
    <p:sldMasterId id="2147483847" r:id="rId3"/>
    <p:sldMasterId id="2147483871" r:id="rId4"/>
    <p:sldMasterId id="2147483883" r:id="rId5"/>
    <p:sldMasterId id="2147483895" r:id="rId6"/>
    <p:sldMasterId id="2147483907" r:id="rId7"/>
    <p:sldMasterId id="2147483919" r:id="rId8"/>
    <p:sldMasterId id="2147483931" r:id="rId9"/>
    <p:sldMasterId id="2147483943" r:id="rId10"/>
    <p:sldMasterId id="2147483955" r:id="rId11"/>
    <p:sldMasterId id="2147483967" r:id="rId12"/>
    <p:sldMasterId id="2147483979" r:id="rId13"/>
    <p:sldMasterId id="2147483991" r:id="rId14"/>
    <p:sldMasterId id="2147484003" r:id="rId15"/>
    <p:sldMasterId id="2147484015" r:id="rId16"/>
  </p:sldMasterIdLst>
  <p:notesMasterIdLst>
    <p:notesMasterId r:id="rId56"/>
  </p:notesMasterIdLst>
  <p:handoutMasterIdLst>
    <p:handoutMasterId r:id="rId57"/>
  </p:handoutMasterIdLst>
  <p:sldIdLst>
    <p:sldId id="352" r:id="rId17"/>
    <p:sldId id="356" r:id="rId18"/>
    <p:sldId id="332" r:id="rId19"/>
    <p:sldId id="270" r:id="rId20"/>
    <p:sldId id="271" r:id="rId21"/>
    <p:sldId id="260" r:id="rId22"/>
    <p:sldId id="355" r:id="rId23"/>
    <p:sldId id="261" r:id="rId24"/>
    <p:sldId id="358" r:id="rId25"/>
    <p:sldId id="359" r:id="rId26"/>
    <p:sldId id="360" r:id="rId27"/>
    <p:sldId id="263" r:id="rId28"/>
    <p:sldId id="382" r:id="rId29"/>
    <p:sldId id="384" r:id="rId30"/>
    <p:sldId id="340" r:id="rId31"/>
    <p:sldId id="364" r:id="rId32"/>
    <p:sldId id="354" r:id="rId33"/>
    <p:sldId id="362" r:id="rId34"/>
    <p:sldId id="274" r:id="rId35"/>
    <p:sldId id="365" r:id="rId36"/>
    <p:sldId id="363" r:id="rId37"/>
    <p:sldId id="386" r:id="rId38"/>
    <p:sldId id="370" r:id="rId39"/>
    <p:sldId id="304" r:id="rId40"/>
    <p:sldId id="369" r:id="rId41"/>
    <p:sldId id="368" r:id="rId42"/>
    <p:sldId id="342" r:id="rId43"/>
    <p:sldId id="343" r:id="rId44"/>
    <p:sldId id="287" r:id="rId45"/>
    <p:sldId id="345" r:id="rId46"/>
    <p:sldId id="316" r:id="rId47"/>
    <p:sldId id="346" r:id="rId48"/>
    <p:sldId id="372" r:id="rId49"/>
    <p:sldId id="322" r:id="rId50"/>
    <p:sldId id="375" r:id="rId51"/>
    <p:sldId id="376" r:id="rId52"/>
    <p:sldId id="324" r:id="rId53"/>
    <p:sldId id="344" r:id="rId54"/>
    <p:sldId id="325" r:id="rId55"/>
  </p:sldIdLst>
  <p:sldSz cx="9144000" cy="6858000" type="screen4x3"/>
  <p:notesSz cx="6797675"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00FF00"/>
    <a:srgbClr val="FFFF00"/>
    <a:srgbClr val="FF66FF"/>
    <a:srgbClr val="CC3300"/>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sorterViewPr>
    <p:cViewPr>
      <p:scale>
        <a:sx n="74" d="100"/>
        <a:sy n="74"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1"/>
            <a:ext cx="2945955" cy="49591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endParaRPr lang="en-US"/>
          </a:p>
        </p:txBody>
      </p:sp>
      <p:sp>
        <p:nvSpPr>
          <p:cNvPr id="82947" name="Rectangle 3"/>
          <p:cNvSpPr>
            <a:spLocks noGrp="1" noChangeArrowheads="1"/>
          </p:cNvSpPr>
          <p:nvPr>
            <p:ph type="dt" sz="quarter" idx="1"/>
          </p:nvPr>
        </p:nvSpPr>
        <p:spPr bwMode="auto">
          <a:xfrm>
            <a:off x="3850245" y="1"/>
            <a:ext cx="2945955" cy="49591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endParaRPr lang="en-US"/>
          </a:p>
        </p:txBody>
      </p:sp>
      <p:sp>
        <p:nvSpPr>
          <p:cNvPr id="82948" name="Rectangle 4"/>
          <p:cNvSpPr>
            <a:spLocks noGrp="1" noChangeArrowheads="1"/>
          </p:cNvSpPr>
          <p:nvPr>
            <p:ph type="ftr" sz="quarter" idx="2"/>
          </p:nvPr>
        </p:nvSpPr>
        <p:spPr bwMode="auto">
          <a:xfrm>
            <a:off x="0" y="9433846"/>
            <a:ext cx="2945955" cy="49591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endParaRPr lang="en-US"/>
          </a:p>
        </p:txBody>
      </p:sp>
      <p:sp>
        <p:nvSpPr>
          <p:cNvPr id="82949" name="Rectangle 5"/>
          <p:cNvSpPr>
            <a:spLocks noGrp="1" noChangeArrowheads="1"/>
          </p:cNvSpPr>
          <p:nvPr>
            <p:ph type="sldNum" sz="quarter" idx="3"/>
          </p:nvPr>
        </p:nvSpPr>
        <p:spPr bwMode="auto">
          <a:xfrm>
            <a:off x="3850245" y="9433846"/>
            <a:ext cx="2945955" cy="49591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fld id="{E23129B2-F34F-4A60-9EE0-528A1D39E89C}" type="slidenum">
              <a:rPr lang="en-US"/>
              <a:pPr/>
              <a:t>‹#›</a:t>
            </a:fld>
            <a:endParaRPr lang="en-US"/>
          </a:p>
        </p:txBody>
      </p:sp>
    </p:spTree>
    <p:extLst>
      <p:ext uri="{BB962C8B-B14F-4D97-AF65-F5344CB8AC3E}">
        <p14:creationId xmlns:p14="http://schemas.microsoft.com/office/powerpoint/2010/main" xmlns="" val="3737735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1"/>
            <a:ext cx="2945955" cy="49591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endParaRPr lang="en-US"/>
          </a:p>
        </p:txBody>
      </p:sp>
      <p:sp>
        <p:nvSpPr>
          <p:cNvPr id="80899" name="Rectangle 3"/>
          <p:cNvSpPr>
            <a:spLocks noGrp="1" noChangeArrowheads="1"/>
          </p:cNvSpPr>
          <p:nvPr>
            <p:ph type="dt" idx="1"/>
          </p:nvPr>
        </p:nvSpPr>
        <p:spPr bwMode="auto">
          <a:xfrm>
            <a:off x="3850245" y="1"/>
            <a:ext cx="2945955" cy="49591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endParaRPr lang="en-US"/>
          </a:p>
        </p:txBody>
      </p:sp>
      <p:sp>
        <p:nvSpPr>
          <p:cNvPr id="80900" name="Rectangle 4"/>
          <p:cNvSpPr>
            <a:spLocks noGrp="1" noRot="1" noChangeAspect="1" noChangeArrowheads="1" noTextEdit="1"/>
          </p:cNvSpPr>
          <p:nvPr>
            <p:ph type="sldImg" idx="2"/>
          </p:nvPr>
        </p:nvSpPr>
        <p:spPr bwMode="auto">
          <a:xfrm>
            <a:off x="915988" y="746125"/>
            <a:ext cx="4965700" cy="3724275"/>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680063" y="4717745"/>
            <a:ext cx="5437550" cy="446814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2" name="Rectangle 6"/>
          <p:cNvSpPr>
            <a:spLocks noGrp="1" noChangeArrowheads="1"/>
          </p:cNvSpPr>
          <p:nvPr>
            <p:ph type="ftr" sz="quarter" idx="4"/>
          </p:nvPr>
        </p:nvSpPr>
        <p:spPr bwMode="auto">
          <a:xfrm>
            <a:off x="0" y="9433846"/>
            <a:ext cx="2945955" cy="49591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endParaRPr lang="en-US"/>
          </a:p>
        </p:txBody>
      </p:sp>
      <p:sp>
        <p:nvSpPr>
          <p:cNvPr id="80903" name="Rectangle 7"/>
          <p:cNvSpPr>
            <a:spLocks noGrp="1" noChangeArrowheads="1"/>
          </p:cNvSpPr>
          <p:nvPr>
            <p:ph type="sldNum" sz="quarter" idx="5"/>
          </p:nvPr>
        </p:nvSpPr>
        <p:spPr bwMode="auto">
          <a:xfrm>
            <a:off x="3850245" y="9433846"/>
            <a:ext cx="2945955" cy="49591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fld id="{3D1CE143-2BB2-4D49-ABA7-1EBB0BE51C56}" type="slidenum">
              <a:rPr lang="en-US"/>
              <a:pPr/>
              <a:t>‹#›</a:t>
            </a:fld>
            <a:endParaRPr lang="en-US"/>
          </a:p>
        </p:txBody>
      </p:sp>
    </p:spTree>
    <p:extLst>
      <p:ext uri="{BB962C8B-B14F-4D97-AF65-F5344CB8AC3E}">
        <p14:creationId xmlns:p14="http://schemas.microsoft.com/office/powerpoint/2010/main" xmlns="" val="29605808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E869-2448-4328-AFEE-97F439700E37}" type="slidenum">
              <a:rPr lang="en-US"/>
              <a:pPr/>
              <a:t>4</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7089D-78A1-4CCA-9987-07BE0859B77F}" type="slidenum">
              <a:rPr lang="en-US"/>
              <a:pPr/>
              <a:t>31</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F853C-86D4-4327-A6AE-4140DACAC586}" type="slidenum">
              <a:rPr lang="en-US"/>
              <a:pPr/>
              <a:t>34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AF8DC-46FA-4502-9170-F881461A881E}" type="slidenum">
              <a:rPr lang="en-US"/>
              <a:pPr/>
              <a:t>37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E4FEF-B802-4F4F-BF18-D05A81C95FEE}" type="slidenum">
              <a:rPr lang="en-US"/>
              <a:pPr/>
              <a:t>39</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70833-81AB-44C8-99F5-7CD557E4EEC7}" type="slidenum">
              <a:rPr lang="en-US"/>
              <a:pPr/>
              <a:t>5</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58978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A49741-2B85-4E33-B595-CA36EA8ADF31}" type="slidenum">
              <a:rPr lang="en-US"/>
              <a:pPr/>
              <a:t>6</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C08A7-3863-4E1C-89F3-3181A7EEBD2E}" type="slidenum">
              <a:rPr lang="en-US"/>
              <a:pPr/>
              <a:t>8</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0960A-2262-44AD-923A-E58FA3EE4247}" type="slidenum">
              <a:rPr lang="en-US"/>
              <a:pPr/>
              <a:t>12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7D6FB-BE02-43FF-BC8A-4DEBEEE79F94}" type="slidenum">
              <a:rPr lang="en-US"/>
              <a:pPr/>
              <a:t>15</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45F58-C890-4CE8-891B-3A4AE2572497}" type="slidenum">
              <a:rPr lang="en-US"/>
              <a:pPr/>
              <a:t>19</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B65B0-07E0-4037-B5CF-EBDE36528061}" type="slidenum">
              <a:rPr lang="en-US"/>
              <a:pPr/>
              <a:t>24</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78275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E6DF3-4EFD-4C75-9586-F28FC04FA34B}" type="slidenum">
              <a:rPr lang="en-US"/>
              <a:pPr/>
              <a:t>29</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a:p>
        </p:txBody>
      </p:sp>
      <p:sp>
        <p:nvSpPr>
          <p:cNvPr id="5" name="Footer Placeholder 4"/>
          <p:cNvSpPr>
            <a:spLocks noGrp="1"/>
          </p:cNvSpPr>
          <p:nvPr>
            <p:ph type="ftr" sz="quarter" idx="11"/>
          </p:nvPr>
        </p:nvSpPr>
        <p:spPr>
          <a:xfrm>
            <a:off x="914400" y="4323846"/>
            <a:ext cx="4880610" cy="365125"/>
          </a:xfrm>
        </p:spPr>
        <p:txBody>
          <a:bodyPr/>
          <a:lstStyle/>
          <a:p>
            <a:r>
              <a:rPr lang="en-US"/>
              <a:t>FEM3105, SEM 1 2014/15</a:t>
            </a:r>
          </a:p>
        </p:txBody>
      </p:sp>
      <p:sp>
        <p:nvSpPr>
          <p:cNvPr id="6" name="Slide Number Placeholder 5"/>
          <p:cNvSpPr>
            <a:spLocks noGrp="1"/>
          </p:cNvSpPr>
          <p:nvPr>
            <p:ph type="sldNum" sz="quarter" idx="12"/>
          </p:nvPr>
        </p:nvSpPr>
        <p:spPr>
          <a:xfrm>
            <a:off x="6057900" y="1430867"/>
            <a:ext cx="2171700" cy="365125"/>
          </a:xfrm>
        </p:spPr>
        <p:txBody>
          <a:bodyPr/>
          <a:lstStyle/>
          <a:p>
            <a:fld id="{CB20FFC0-3942-40C6-A76B-A8A64DC0ABC9}" type="slidenum">
              <a:rPr lang="en-US" smtClean="0"/>
              <a:pPr/>
              <a:t>‹#›</a:t>
            </a:fld>
            <a:endParaRPr lang="en-US"/>
          </a:p>
        </p:txBody>
      </p:sp>
    </p:spTree>
    <p:extLst>
      <p:ext uri="{BB962C8B-B14F-4D97-AF65-F5344CB8AC3E}">
        <p14:creationId xmlns:p14="http://schemas.microsoft.com/office/powerpoint/2010/main" xmlns="" val="1570836050"/>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FEM3105, SEM 1 2014/15</a:t>
            </a:r>
          </a:p>
        </p:txBody>
      </p:sp>
      <p:sp>
        <p:nvSpPr>
          <p:cNvPr id="7" name="Slide Number Placeholder 6"/>
          <p:cNvSpPr>
            <a:spLocks noGrp="1"/>
          </p:cNvSpPr>
          <p:nvPr>
            <p:ph type="sldNum" sz="quarter" idx="12"/>
          </p:nvPr>
        </p:nvSpPr>
        <p:spPr/>
        <p:txBody>
          <a:bodyPr/>
          <a:lstStyle/>
          <a:p>
            <a:fld id="{3E535FEC-1889-4CDF-AF84-676F250ED734}" type="slidenum">
              <a:rPr lang="en-US" smtClean="0"/>
              <a:pPr/>
              <a:t>‹#›</a:t>
            </a:fld>
            <a:endParaRPr lang="en-US"/>
          </a:p>
        </p:txBody>
      </p:sp>
    </p:spTree>
    <p:extLst>
      <p:ext uri="{BB962C8B-B14F-4D97-AF65-F5344CB8AC3E}">
        <p14:creationId xmlns:p14="http://schemas.microsoft.com/office/powerpoint/2010/main" xmlns="" val="2857699946"/>
      </p:ext>
    </p:extLst>
  </p:cSld>
  <p:clrMapOvr>
    <a:masterClrMapping/>
  </p:clrMapOvr>
  <p:hf sldNum="0"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9A43D113-93FE-4BF1-B4B2-DE836DB24701}"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FEM3105, SEM 1 2014/15</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FEM3105, SEM 1 2014/15</a:t>
            </a:r>
            <a:endParaRPr lang="en-US"/>
          </a:p>
        </p:txBody>
      </p:sp>
      <p:sp>
        <p:nvSpPr>
          <p:cNvPr id="4" name="Slide Number Placeholder 3"/>
          <p:cNvSpPr>
            <a:spLocks noGrp="1"/>
          </p:cNvSpPr>
          <p:nvPr>
            <p:ph type="sldNum" sz="quarter" idx="12"/>
          </p:nvPr>
        </p:nvSpPr>
        <p:spPr/>
        <p:txBody>
          <a:bodyPr/>
          <a:lstStyle/>
          <a:p>
            <a:fld id="{6B4EFF4B-AE7D-4001-A7B0-00720191E52A}"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50C2CE5D-231B-4EA4-AB6F-BC01B1E1B5BE}"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FEM3105, SEM 1 2014/15</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6C1F17AC-1B23-4AB5-B8D2-B4B00FDCBEFB}"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FEM3105, SEM 1 2014/15</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F2A74BE-DFE7-4C74-A76C-2AEBB7607C26}"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smtClean="0"/>
              <a:t>FEM3105, SEM 1 2014/15</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B20FFC0-3942-40C6-A76B-A8A64DC0ABC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8D8439F5-69C7-47CA-B0D3-BEAFC4D057B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FEM3105, SEM 1 2014/15</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E535FEC-1889-4CDF-AF84-676F250ED73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9FCBF538-F1AE-4C32-B581-7FFA8BAA439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81001"/>
            <a:ext cx="4830656" cy="365125"/>
          </a:xfrm>
        </p:spPr>
        <p:txBody>
          <a:bodyPr/>
          <a:lstStyle/>
          <a:p>
            <a:r>
              <a:rPr lang="en-US"/>
              <a:t>FEM3105, SEM 1 2014/15</a:t>
            </a:r>
          </a:p>
        </p:txBody>
      </p:sp>
      <p:sp>
        <p:nvSpPr>
          <p:cNvPr id="7" name="Slide Number Placeholder 6"/>
          <p:cNvSpPr>
            <a:spLocks noGrp="1"/>
          </p:cNvSpPr>
          <p:nvPr>
            <p:ph type="sldNum" sz="quarter" idx="12"/>
          </p:nvPr>
        </p:nvSpPr>
        <p:spPr>
          <a:xfrm>
            <a:off x="7882466" y="381001"/>
            <a:ext cx="667174" cy="365125"/>
          </a:xfrm>
        </p:spPr>
        <p:txBody>
          <a:bodyPr/>
          <a:lstStyle/>
          <a:p>
            <a:fld id="{3E535FEC-1889-4CDF-AF84-676F250ED734}" type="slidenum">
              <a:rPr lang="en-US" smtClean="0"/>
              <a:pPr/>
              <a:t>‹#›</a:t>
            </a:fld>
            <a:endParaRPr lang="en-US"/>
          </a:p>
        </p:txBody>
      </p:sp>
    </p:spTree>
    <p:extLst>
      <p:ext uri="{BB962C8B-B14F-4D97-AF65-F5344CB8AC3E}">
        <p14:creationId xmlns:p14="http://schemas.microsoft.com/office/powerpoint/2010/main" xmlns="" val="2967505833"/>
      </p:ext>
    </p:extLst>
  </p:cSld>
  <p:clrMapOvr>
    <a:masterClrMapping/>
  </p:clrMapOvr>
  <p:hf sldNum="0"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FEM3105, SEM 1 2014/15</a:t>
            </a:r>
            <a:endParaRPr lang="en-US"/>
          </a:p>
        </p:txBody>
      </p:sp>
      <p:sp>
        <p:nvSpPr>
          <p:cNvPr id="9" name="Slide Number Placeholder 8"/>
          <p:cNvSpPr>
            <a:spLocks noGrp="1"/>
          </p:cNvSpPr>
          <p:nvPr>
            <p:ph type="sldNum" sz="quarter" idx="12"/>
          </p:nvPr>
        </p:nvSpPr>
        <p:spPr/>
        <p:txBody>
          <a:bodyPr/>
          <a:lstStyle/>
          <a:p>
            <a:fld id="{A258F0FA-6BD5-436E-8006-39CF0066196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FEM3105, SEM 1 2014/15</a:t>
            </a:r>
            <a:endParaRPr lang="en-US"/>
          </a:p>
        </p:txBody>
      </p:sp>
      <p:sp>
        <p:nvSpPr>
          <p:cNvPr id="5" name="Slide Number Placeholder 4"/>
          <p:cNvSpPr>
            <a:spLocks noGrp="1"/>
          </p:cNvSpPr>
          <p:nvPr>
            <p:ph type="sldNum" sz="quarter" idx="12"/>
          </p:nvPr>
        </p:nvSpPr>
        <p:spPr/>
        <p:txBody>
          <a:bodyPr/>
          <a:lstStyle/>
          <a:p>
            <a:fld id="{9A43D113-93FE-4BF1-B4B2-DE836DB24701}"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FEM3105, SEM 1 2014/15</a:t>
            </a:r>
            <a:endParaRPr lang="en-US"/>
          </a:p>
        </p:txBody>
      </p:sp>
      <p:sp>
        <p:nvSpPr>
          <p:cNvPr id="4" name="Slide Number Placeholder 3"/>
          <p:cNvSpPr>
            <a:spLocks noGrp="1"/>
          </p:cNvSpPr>
          <p:nvPr>
            <p:ph type="sldNum" sz="quarter" idx="12"/>
          </p:nvPr>
        </p:nvSpPr>
        <p:spPr/>
        <p:txBody>
          <a:bodyPr/>
          <a:lstStyle/>
          <a:p>
            <a:fld id="{6B4EFF4B-AE7D-4001-A7B0-00720191E52A}"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50C2CE5D-231B-4EA4-AB6F-BC01B1E1B5B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FEM3105, SEM 1 2014/15</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C1F17AC-1B23-4AB5-B8D2-B4B00FDCBEF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F2A74BE-DFE7-4C74-A76C-2AEBB7607C26}"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n-US" smtClean="0"/>
              <a:t>FEM3105, SEM 1 2014/15</a:t>
            </a:r>
            <a:endParaRPr lang="en-US"/>
          </a:p>
        </p:txBody>
      </p:sp>
      <p:sp>
        <p:nvSpPr>
          <p:cNvPr id="11" name="Slide Number Placeholder 10"/>
          <p:cNvSpPr>
            <a:spLocks noGrp="1"/>
          </p:cNvSpPr>
          <p:nvPr>
            <p:ph type="sldNum" sz="quarter" idx="12"/>
          </p:nvPr>
        </p:nvSpPr>
        <p:spPr/>
        <p:txBody>
          <a:bodyPr/>
          <a:lstStyle>
            <a:extLst/>
          </a:lstStyle>
          <a:p>
            <a:fld id="{CB20FFC0-3942-40C6-A76B-A8A64DC0ABC9}"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8D8439F5-69C7-47CA-B0D3-BEAFC4D057B7}"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3E535FEC-1889-4CDF-AF84-676F250ED734}" type="slidenum">
              <a:rPr lang="en-US" smtClean="0"/>
              <a:pPr/>
              <a:t>‹#›</a:t>
            </a:fld>
            <a:endParaRPr lang="en-US"/>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9438"/>
            <a:ext cx="4830656" cy="365125"/>
          </a:xfrm>
        </p:spPr>
        <p:txBody>
          <a:bodyPr/>
          <a:lstStyle/>
          <a:p>
            <a:r>
              <a:rPr lang="en-US"/>
              <a:t>FEM3105, SEM 1 2014/15</a:t>
            </a:r>
          </a:p>
        </p:txBody>
      </p:sp>
      <p:sp>
        <p:nvSpPr>
          <p:cNvPr id="7" name="Slide Number Placeholder 6"/>
          <p:cNvSpPr>
            <a:spLocks noGrp="1"/>
          </p:cNvSpPr>
          <p:nvPr>
            <p:ph type="sldNum" sz="quarter" idx="12"/>
          </p:nvPr>
        </p:nvSpPr>
        <p:spPr>
          <a:xfrm>
            <a:off x="7882466" y="381001"/>
            <a:ext cx="667174" cy="365125"/>
          </a:xfrm>
        </p:spPr>
        <p:txBody>
          <a:bodyPr/>
          <a:lstStyle/>
          <a:p>
            <a:fld id="{3E535FEC-1889-4CDF-AF84-676F250ED734}"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735356916"/>
      </p:ext>
    </p:extLst>
  </p:cSld>
  <p:clrMapOvr>
    <a:masterClrMapping/>
  </p:clrMapOvr>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9FCBF538-F1AE-4C32-B581-7FFA8BAA4397}"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n-US" smtClean="0"/>
              <a:t>FEM3105, SEM 1 2014/15</a:t>
            </a:r>
            <a:endParaRPr lang="en-US"/>
          </a:p>
        </p:txBody>
      </p:sp>
      <p:sp>
        <p:nvSpPr>
          <p:cNvPr id="9" name="Slide Number Placeholder 8"/>
          <p:cNvSpPr>
            <a:spLocks noGrp="1"/>
          </p:cNvSpPr>
          <p:nvPr>
            <p:ph type="sldNum" sz="quarter" idx="12"/>
          </p:nvPr>
        </p:nvSpPr>
        <p:spPr/>
        <p:txBody>
          <a:bodyPr/>
          <a:lstStyle>
            <a:extLst/>
          </a:lstStyle>
          <a:p>
            <a:fld id="{A258F0FA-6BD5-436E-8006-39CF00661966}"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r>
              <a:rPr lang="en-US" smtClean="0"/>
              <a:t>FEM3105, SEM 1 2014/15</a:t>
            </a:r>
            <a:endParaRPr lang="en-US"/>
          </a:p>
        </p:txBody>
      </p:sp>
      <p:sp>
        <p:nvSpPr>
          <p:cNvPr id="5" name="Slide Number Placeholder 4"/>
          <p:cNvSpPr>
            <a:spLocks noGrp="1"/>
          </p:cNvSpPr>
          <p:nvPr>
            <p:ph type="sldNum" sz="quarter" idx="12"/>
          </p:nvPr>
        </p:nvSpPr>
        <p:spPr/>
        <p:txBody>
          <a:bodyPr/>
          <a:lstStyle>
            <a:extLst/>
          </a:lstStyle>
          <a:p>
            <a:fld id="{9A43D113-93FE-4BF1-B4B2-DE836DB24701}"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r>
              <a:rPr lang="en-US" smtClean="0"/>
              <a:t>FEM3105, SEM 1 2014/15</a:t>
            </a:r>
            <a:endParaRPr lang="en-US"/>
          </a:p>
        </p:txBody>
      </p:sp>
      <p:sp>
        <p:nvSpPr>
          <p:cNvPr id="4" name="Slide Number Placeholder 3"/>
          <p:cNvSpPr>
            <a:spLocks noGrp="1"/>
          </p:cNvSpPr>
          <p:nvPr>
            <p:ph type="sldNum" sz="quarter" idx="12"/>
          </p:nvPr>
        </p:nvSpPr>
        <p:spPr/>
        <p:txBody>
          <a:bodyPr/>
          <a:lstStyle>
            <a:extLst/>
          </a:lstStyle>
          <a:p>
            <a:fld id="{6B4EFF4B-AE7D-4001-A7B0-00720191E52A}"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50C2CE5D-231B-4EA4-AB6F-BC01B1E1B5BE}"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6C1F17AC-1B23-4AB5-B8D2-B4B00FDCBEF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27E56652-F801-4461-9AD7-06AD39C260B4}"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2F2A74BE-DFE7-4C74-A76C-2AEBB7607C26}"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smtClean="0"/>
              <a:t>FEM3105, SEM 1 2014/15</a:t>
            </a:r>
            <a:endParaRPr lang="en-US"/>
          </a:p>
        </p:txBody>
      </p:sp>
      <p:sp>
        <p:nvSpPr>
          <p:cNvPr id="29" name="Slide Number Placeholder 28"/>
          <p:cNvSpPr>
            <a:spLocks noGrp="1"/>
          </p:cNvSpPr>
          <p:nvPr>
            <p:ph type="sldNum" sz="quarter" idx="12"/>
          </p:nvPr>
        </p:nvSpPr>
        <p:spPr/>
        <p:txBody>
          <a:bodyPr/>
          <a:lstStyle/>
          <a:p>
            <a:fld id="{CB20FFC0-3942-40C6-A76B-A8A64DC0ABC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8D8439F5-69C7-47CA-B0D3-BEAFC4D057B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8884"/>
            <a:ext cx="4830656" cy="365125"/>
          </a:xfrm>
        </p:spPr>
        <p:txBody>
          <a:bodyPr/>
          <a:lstStyle/>
          <a:p>
            <a:r>
              <a:rPr lang="en-US"/>
              <a:t>FEM3105, SEM 1 2014/15</a:t>
            </a:r>
          </a:p>
        </p:txBody>
      </p:sp>
      <p:sp>
        <p:nvSpPr>
          <p:cNvPr id="7" name="Slide Number Placeholder 6"/>
          <p:cNvSpPr>
            <a:spLocks noGrp="1"/>
          </p:cNvSpPr>
          <p:nvPr>
            <p:ph type="sldNum" sz="quarter" idx="12"/>
          </p:nvPr>
        </p:nvSpPr>
        <p:spPr>
          <a:xfrm>
            <a:off x="7882466" y="381001"/>
            <a:ext cx="667174" cy="365125"/>
          </a:xfrm>
        </p:spPr>
        <p:txBody>
          <a:bodyPr/>
          <a:lstStyle/>
          <a:p>
            <a:fld id="{3E535FEC-1889-4CDF-AF84-676F250ED734}" type="slidenum">
              <a:rPr lang="en-US" smtClean="0"/>
              <a:pPr/>
              <a:t>‹#›</a:t>
            </a:fld>
            <a:endParaRPr lang="en-US"/>
          </a:p>
        </p:txBody>
      </p:sp>
    </p:spTree>
    <p:extLst>
      <p:ext uri="{BB962C8B-B14F-4D97-AF65-F5344CB8AC3E}">
        <p14:creationId xmlns:p14="http://schemas.microsoft.com/office/powerpoint/2010/main" xmlns="" val="3578839608"/>
      </p:ext>
    </p:extLst>
  </p:cSld>
  <p:clrMapOvr>
    <a:masterClrMapping/>
  </p:clrMapOvr>
  <p:hf sldNum="0"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E535FEC-1889-4CDF-AF84-676F250ED7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9FCBF538-F1AE-4C32-B581-7FFA8BAA4397}" type="slidenum">
              <a:rPr lang="en-US" smtClean="0"/>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FEM3105, SEM 1 2014/15</a:t>
            </a:r>
            <a:endParaRPr lang="en-US"/>
          </a:p>
        </p:txBody>
      </p:sp>
      <p:sp>
        <p:nvSpPr>
          <p:cNvPr id="9" name="Slide Number Placeholder 8"/>
          <p:cNvSpPr>
            <a:spLocks noGrp="1"/>
          </p:cNvSpPr>
          <p:nvPr>
            <p:ph type="sldNum" sz="quarter" idx="12"/>
          </p:nvPr>
        </p:nvSpPr>
        <p:spPr/>
        <p:txBody>
          <a:bodyPr/>
          <a:lstStyle/>
          <a:p>
            <a:fld id="{A258F0FA-6BD5-436E-8006-39CF00661966}" type="slidenum">
              <a:rPr lang="en-US" smtClean="0"/>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FEM3105, SEM 1 2014/15</a:t>
            </a:r>
            <a:endParaRPr lang="en-US"/>
          </a:p>
        </p:txBody>
      </p:sp>
      <p:sp>
        <p:nvSpPr>
          <p:cNvPr id="5" name="Slide Number Placeholder 4"/>
          <p:cNvSpPr>
            <a:spLocks noGrp="1"/>
          </p:cNvSpPr>
          <p:nvPr>
            <p:ph type="sldNum" sz="quarter" idx="12"/>
          </p:nvPr>
        </p:nvSpPr>
        <p:spPr/>
        <p:txBody>
          <a:bodyPr/>
          <a:lstStyle/>
          <a:p>
            <a:fld id="{9A43D113-93FE-4BF1-B4B2-DE836DB24701}" type="slidenum">
              <a:rPr lang="en-US" smtClean="0"/>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FEM3105, SEM 1 2014/15</a:t>
            </a:r>
            <a:endParaRPr lang="en-US"/>
          </a:p>
        </p:txBody>
      </p:sp>
      <p:sp>
        <p:nvSpPr>
          <p:cNvPr id="4" name="Slide Number Placeholder 3"/>
          <p:cNvSpPr>
            <a:spLocks noGrp="1"/>
          </p:cNvSpPr>
          <p:nvPr>
            <p:ph type="sldNum" sz="quarter" idx="12"/>
          </p:nvPr>
        </p:nvSpPr>
        <p:spPr/>
        <p:txBody>
          <a:bodyPr/>
          <a:lstStyle/>
          <a:p>
            <a:fld id="{6B4EFF4B-AE7D-4001-A7B0-00720191E52A}" type="slidenum">
              <a:rPr lang="en-US" smtClean="0"/>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50C2CE5D-231B-4EA4-AB6F-BC01B1E1B5BE}" type="slidenum">
              <a:rPr lang="en-US" smtClean="0"/>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6C1F17AC-1B23-4AB5-B8D2-B4B00FDCBEFB}" type="slidenum">
              <a:rPr lang="en-US" smtClean="0"/>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F2A74BE-DFE7-4C74-A76C-2AEBB7607C26}" type="slidenum">
              <a:rPr lang="en-US" smtClean="0"/>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FEM3105, SEM 1 2014/15</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B20FFC0-3942-40C6-A76B-A8A64DC0ABC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FEM3105, SEM 1 2014/15</a:t>
            </a:r>
          </a:p>
        </p:txBody>
      </p:sp>
      <p:sp>
        <p:nvSpPr>
          <p:cNvPr id="5" name="Slide Number Placeholder 4"/>
          <p:cNvSpPr>
            <a:spLocks noGrp="1"/>
          </p:cNvSpPr>
          <p:nvPr>
            <p:ph type="sldNum" sz="quarter" idx="12"/>
          </p:nvPr>
        </p:nvSpPr>
        <p:spPr/>
        <p:txBody>
          <a:bodyPr/>
          <a:lstStyle/>
          <a:p>
            <a:fld id="{3E535FEC-1889-4CDF-AF84-676F250ED734}" type="slidenum">
              <a:rPr lang="en-US" smtClean="0"/>
              <a:pPr/>
              <a:t>‹#›</a:t>
            </a:fld>
            <a:endParaRPr lang="en-US"/>
          </a:p>
        </p:txBody>
      </p:sp>
    </p:spTree>
    <p:extLst>
      <p:ext uri="{BB962C8B-B14F-4D97-AF65-F5344CB8AC3E}">
        <p14:creationId xmlns:p14="http://schemas.microsoft.com/office/powerpoint/2010/main" xmlns="" val="703703289"/>
      </p:ext>
    </p:extLst>
  </p:cSld>
  <p:clrMapOvr>
    <a:masterClrMapping/>
  </p:clrMapOvr>
  <p:hf sldNum="0"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FEM3105, SEM 1 2014/15</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D8439F5-69C7-47CA-B0D3-BEAFC4D057B7}" type="slidenum">
              <a:rPr lang="en-US" smtClean="0"/>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r>
              <a:rPr lang="en-US" smtClean="0"/>
              <a:t>FEM3105, SEM 1 2014/15</a:t>
            </a:r>
            <a:endParaRPr lang="en-US"/>
          </a:p>
        </p:txBody>
      </p:sp>
      <p:sp>
        <p:nvSpPr>
          <p:cNvPr id="16" name="Slide Number Placeholder 15"/>
          <p:cNvSpPr>
            <a:spLocks noGrp="1"/>
          </p:cNvSpPr>
          <p:nvPr>
            <p:ph type="sldNum" sz="quarter" idx="12"/>
          </p:nvPr>
        </p:nvSpPr>
        <p:spPr/>
        <p:txBody>
          <a:bodyPr/>
          <a:lstStyle/>
          <a:p>
            <a:fld id="{3E535FEC-1889-4CDF-AF84-676F250ED73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smtClean="0"/>
              <a:t>FEM3105, SEM 1 2014/15</a:t>
            </a:r>
            <a:endParaRPr lang="en-US"/>
          </a:p>
        </p:txBody>
      </p:sp>
      <p:sp>
        <p:nvSpPr>
          <p:cNvPr id="31" name="Slide Number Placeholder 30"/>
          <p:cNvSpPr>
            <a:spLocks noGrp="1"/>
          </p:cNvSpPr>
          <p:nvPr>
            <p:ph type="sldNum" sz="quarter" idx="12"/>
          </p:nvPr>
        </p:nvSpPr>
        <p:spPr/>
        <p:txBody>
          <a:bodyPr/>
          <a:lstStyle/>
          <a:p>
            <a:fld id="{9FCBF538-F1AE-4C32-B581-7FFA8BAA4397}" type="slidenum">
              <a:rPr lang="en-US" smtClean="0"/>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258F0FA-6BD5-436E-8006-39CF0066196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9A43D113-93FE-4BF1-B4B2-DE836DB24701}" type="slidenum">
              <a:rPr lang="en-US" smtClean="0"/>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6B4EFF4B-AE7D-4001-A7B0-00720191E52A}" type="slidenum">
              <a:rPr lang="en-US" smtClean="0"/>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50C2CE5D-231B-4EA4-AB6F-BC01B1E1B5BE}" type="slidenum">
              <a:rPr lang="en-US" smtClean="0"/>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31" name="Slide Number Placeholder 30"/>
          <p:cNvSpPr>
            <a:spLocks noGrp="1"/>
          </p:cNvSpPr>
          <p:nvPr>
            <p:ph type="sldNum" sz="quarter" idx="12"/>
          </p:nvPr>
        </p:nvSpPr>
        <p:spPr/>
        <p:txBody>
          <a:bodyPr/>
          <a:lstStyle/>
          <a:p>
            <a:fld id="{6C1F17AC-1B23-4AB5-B8D2-B4B00FDCBEF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F2A74BE-DFE7-4C74-A76C-2AEBB7607C2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FEM3105, SEM 1 2014/15</a:t>
            </a:r>
          </a:p>
        </p:txBody>
      </p:sp>
      <p:sp>
        <p:nvSpPr>
          <p:cNvPr id="5" name="Slide Number Placeholder 4"/>
          <p:cNvSpPr>
            <a:spLocks noGrp="1"/>
          </p:cNvSpPr>
          <p:nvPr>
            <p:ph type="sldNum" sz="quarter" idx="12"/>
          </p:nvPr>
        </p:nvSpPr>
        <p:spPr/>
        <p:txBody>
          <a:bodyPr/>
          <a:lstStyle/>
          <a:p>
            <a:fld id="{3E535FEC-1889-4CDF-AF84-676F250ED734}" type="slidenum">
              <a:rPr lang="en-US" smtClean="0"/>
              <a:pPr/>
              <a:t>‹#›</a:t>
            </a:fld>
            <a:endParaRPr lang="en-US"/>
          </a:p>
        </p:txBody>
      </p:sp>
    </p:spTree>
    <p:extLst>
      <p:ext uri="{BB962C8B-B14F-4D97-AF65-F5344CB8AC3E}">
        <p14:creationId xmlns:p14="http://schemas.microsoft.com/office/powerpoint/2010/main" xmlns="" val="1115417997"/>
      </p:ext>
    </p:extLst>
  </p:cSld>
  <p:clrMapOvr>
    <a:masterClrMapping/>
  </p:clrMapOvr>
  <p:hf sldNum="0"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smtClean="0"/>
              <a:t>FEM3105, SEM 1 2014/15</a:t>
            </a: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B20FFC0-3942-40C6-A76B-A8A64DC0ABC9}" type="slidenum">
              <a:rPr lang="en-US" smtClean="0"/>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8D8439F5-69C7-47CA-B0D3-BEAFC4D057B7}" type="slidenum">
              <a:rPr lang="en-US" smtClean="0"/>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3E535FEC-1889-4CDF-AF84-676F250ED734}" type="slidenum">
              <a:rPr lang="en-US" smtClean="0"/>
              <a:pPr/>
              <a:t>‹#›</a:t>
            </a:fld>
            <a:endParaRPr lang="en-US"/>
          </a:p>
        </p:txBody>
      </p:sp>
    </p:spTree>
  </p:cSld>
  <p:clrMapOvr>
    <a:masterClrMapping/>
  </p:clrMapOvr>
  <p:hf sldNum="0"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9FCBF538-F1AE-4C32-B581-7FFA8BAA4397}" type="slidenum">
              <a:rPr lang="en-US" smtClean="0"/>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A258F0FA-6BD5-436E-8006-39CF00661966}" type="slidenum">
              <a:rPr lang="en-US" smtClean="0"/>
              <a:pPr/>
              <a:t>‹#›</a:t>
            </a:fld>
            <a:endParaRPr lang="en-US"/>
          </a:p>
        </p:txBody>
      </p:sp>
      <p:sp>
        <p:nvSpPr>
          <p:cNvPr id="28" name="Footer Placeholder 27"/>
          <p:cNvSpPr>
            <a:spLocks noGrp="1"/>
          </p:cNvSpPr>
          <p:nvPr>
            <p:ph type="ftr" sz="quarter" idx="12"/>
          </p:nvPr>
        </p:nvSpPr>
        <p:spPr/>
        <p:txBody>
          <a:bodyPr rtlCol="0"/>
          <a:lstStyle/>
          <a:p>
            <a:r>
              <a:rPr lang="en-US" smtClean="0"/>
              <a:t>FEM3105, SEM 1 2014/15</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smtClean="0"/>
              <a:t>FEM3105, SEM 1 2014/15</a:t>
            </a: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A43D113-93FE-4BF1-B4B2-DE836DB24701}" type="slidenum">
              <a:rPr lang="en-US" smtClean="0"/>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FEM3105, SEM 1 2014/15</a:t>
            </a:r>
            <a:endParaRPr lang="en-US"/>
          </a:p>
        </p:txBody>
      </p:sp>
      <p:sp>
        <p:nvSpPr>
          <p:cNvPr id="4" name="Slide Number Placeholder 3"/>
          <p:cNvSpPr>
            <a:spLocks noGrp="1"/>
          </p:cNvSpPr>
          <p:nvPr>
            <p:ph type="sldNum" sz="quarter" idx="12"/>
          </p:nvPr>
        </p:nvSpPr>
        <p:spPr/>
        <p:txBody>
          <a:bodyPr/>
          <a:lstStyle/>
          <a:p>
            <a:fld id="{6B4EFF4B-AE7D-4001-A7B0-00720191E52A}" type="slidenum">
              <a:rPr lang="en-US" smtClean="0"/>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50C2CE5D-231B-4EA4-AB6F-BC01B1E1B5BE}" type="slidenum">
              <a:rPr lang="en-US" smtClean="0"/>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6C1F17AC-1B23-4AB5-B8D2-B4B00FDCBEFB}" type="slidenum">
              <a:rPr lang="en-US" smtClean="0"/>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FEM3105, SEM 1 2014/15</a:t>
            </a:r>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extLst>
      <p:ext uri="{BB962C8B-B14F-4D97-AF65-F5344CB8AC3E}">
        <p14:creationId xmlns:p14="http://schemas.microsoft.com/office/powerpoint/2010/main" xmlns="" val="30011284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F2A74BE-DFE7-4C74-A76C-2AEBB7607C26}" type="slidenum">
              <a:rPr lang="en-US" smtClean="0"/>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en-US" smtClean="0"/>
              <a:t>FEM3105, SEM 1 2014/15</a:t>
            </a:r>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B20FFC0-3942-40C6-A76B-A8A64DC0ABC9}" type="slidenum">
              <a:rPr lang="en-US" smtClean="0"/>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endParaRPr lang="en-US"/>
          </a:p>
        </p:txBody>
      </p:sp>
      <p:sp>
        <p:nvSpPr>
          <p:cNvPr id="5" name="Footer Placeholder 4"/>
          <p:cNvSpPr>
            <a:spLocks noGrp="1"/>
          </p:cNvSpPr>
          <p:nvPr>
            <p:ph type="ftr" sz="quarter" idx="11"/>
          </p:nvPr>
        </p:nvSpPr>
        <p:spPr>
          <a:xfrm>
            <a:off x="457200" y="6480969"/>
            <a:ext cx="4260056" cy="300831"/>
          </a:xfrm>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8D8439F5-69C7-47CA-B0D3-BEAFC4D057B7}" type="slidenum">
              <a:rPr lang="en-US" smtClean="0"/>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endParaRPr lang="en-US"/>
          </a:p>
        </p:txBody>
      </p:sp>
      <p:sp>
        <p:nvSpPr>
          <p:cNvPr id="5" name="Footer Placeholder 4"/>
          <p:cNvSpPr>
            <a:spLocks noGrp="1"/>
          </p:cNvSpPr>
          <p:nvPr>
            <p:ph type="ftr" sz="quarter" idx="11"/>
          </p:nvPr>
        </p:nvSpPr>
        <p:spPr>
          <a:xfrm>
            <a:off x="2619376" y="6480969"/>
            <a:ext cx="4260056" cy="300831"/>
          </a:xfrm>
        </p:spPr>
        <p:txBody>
          <a:bodyPr/>
          <a:lstStyle/>
          <a:p>
            <a:r>
              <a:rPr lang="en-US" smtClean="0"/>
              <a:t>FEM3105, SEM 1 2014/15</a:t>
            </a:r>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E535FEC-1889-4CDF-AF84-676F250ED734}"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endParaRPr lang="en-US"/>
          </a:p>
        </p:txBody>
      </p:sp>
      <p:sp>
        <p:nvSpPr>
          <p:cNvPr id="6" name="Footer Placeholder 5"/>
          <p:cNvSpPr>
            <a:spLocks noGrp="1"/>
          </p:cNvSpPr>
          <p:nvPr>
            <p:ph type="ftr" sz="quarter" idx="11"/>
          </p:nvPr>
        </p:nvSpPr>
        <p:spPr>
          <a:xfrm>
            <a:off x="457200" y="6480969"/>
            <a:ext cx="4260056" cy="301752"/>
          </a:xfrm>
        </p:spPr>
        <p:txBody>
          <a:bodyPr/>
          <a:lstStyle/>
          <a:p>
            <a:r>
              <a:rPr lang="en-US" smtClean="0"/>
              <a:t>FEM3105, SEM 1 2014/15</a:t>
            </a:r>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FCBF538-F1AE-4C32-B581-7FFA8BAA4397}" type="slidenum">
              <a:rPr lang="en-US" smtClean="0"/>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endParaRPr lang="en-US"/>
          </a:p>
        </p:txBody>
      </p:sp>
      <p:sp>
        <p:nvSpPr>
          <p:cNvPr id="8" name="Footer Placeholder 7"/>
          <p:cNvSpPr>
            <a:spLocks noGrp="1"/>
          </p:cNvSpPr>
          <p:nvPr>
            <p:ph type="ftr" sz="quarter" idx="11"/>
          </p:nvPr>
        </p:nvSpPr>
        <p:spPr>
          <a:xfrm>
            <a:off x="457200" y="6480969"/>
            <a:ext cx="4261104" cy="301752"/>
          </a:xfrm>
        </p:spPr>
        <p:txBody>
          <a:bodyPr/>
          <a:lstStyle/>
          <a:p>
            <a:r>
              <a:rPr lang="en-US" smtClean="0"/>
              <a:t>FEM3105, SEM 1 2014/15</a:t>
            </a:r>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258F0FA-6BD5-436E-8006-39CF006619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FEM3105, SEM 1 2014/15</a:t>
            </a:r>
            <a:endParaRPr lang="en-US"/>
          </a:p>
        </p:txBody>
      </p:sp>
      <p:sp>
        <p:nvSpPr>
          <p:cNvPr id="5" name="Slide Number Placeholder 4"/>
          <p:cNvSpPr>
            <a:spLocks noGrp="1"/>
          </p:cNvSpPr>
          <p:nvPr>
            <p:ph type="sldNum" sz="quarter" idx="12"/>
          </p:nvPr>
        </p:nvSpPr>
        <p:spPr/>
        <p:txBody>
          <a:bodyPr/>
          <a:lstStyle/>
          <a:p>
            <a:fld id="{9A43D113-93FE-4BF1-B4B2-DE836DB24701}" type="slidenum">
              <a:rPr lang="en-US" smtClean="0"/>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endParaRPr lang="en-US"/>
          </a:p>
        </p:txBody>
      </p:sp>
      <p:sp>
        <p:nvSpPr>
          <p:cNvPr id="3" name="Footer Placeholder 2"/>
          <p:cNvSpPr>
            <a:spLocks noGrp="1"/>
          </p:cNvSpPr>
          <p:nvPr>
            <p:ph type="ftr" sz="quarter" idx="11"/>
          </p:nvPr>
        </p:nvSpPr>
        <p:spPr>
          <a:xfrm>
            <a:off x="457200" y="6481890"/>
            <a:ext cx="4260056" cy="300831"/>
          </a:xfrm>
        </p:spPr>
        <p:txBody>
          <a:bodyPr/>
          <a:lstStyle/>
          <a:p>
            <a:r>
              <a:rPr lang="en-US" smtClean="0"/>
              <a:t>FEM3105, SEM 1 2014/15</a:t>
            </a:r>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6B4EFF4B-AE7D-4001-A7B0-00720191E52A}" type="slidenum">
              <a:rPr lang="en-US" smtClean="0"/>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r>
              <a:rPr lang="en-US" smtClean="0"/>
              <a:t>FEM3105, SEM 1 2014/15</a:t>
            </a:r>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0C2CE5D-231B-4EA4-AB6F-BC01B1E1B5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r>
              <a:rPr lang="en-US" smtClean="0"/>
              <a:t>FEM3105, SEM 1 2014/15</a:t>
            </a:r>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C1F17AC-1B23-4AB5-B8D2-B4B00FDCBE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r>
              <a:rPr lang="en-US"/>
              <a:t>FEM3105, SEM 1 2014/15</a:t>
            </a:r>
          </a:p>
        </p:txBody>
      </p:sp>
      <p:sp>
        <p:nvSpPr>
          <p:cNvPr id="6" name="Slide Number Placeholder 5"/>
          <p:cNvSpPr>
            <a:spLocks noGrp="1"/>
          </p:cNvSpPr>
          <p:nvPr>
            <p:ph type="sldNum" sz="quarter" idx="12"/>
          </p:nvPr>
        </p:nvSpPr>
        <p:spPr>
          <a:xfrm>
            <a:off x="7882466" y="381001"/>
            <a:ext cx="667174" cy="365125"/>
          </a:xfrm>
        </p:spPr>
        <p:txBody>
          <a:bodyPr/>
          <a:lstStyle/>
          <a:p>
            <a:fld id="{2F2A74BE-DFE7-4C74-A76C-2AEBB7607C26}" type="slidenum">
              <a:rPr lang="en-US" smtClean="0"/>
              <a:pPr/>
              <a:t>‹#›</a:t>
            </a:fld>
            <a:endParaRPr lang="en-US"/>
          </a:p>
        </p:txBody>
      </p:sp>
    </p:spTree>
    <p:extLst>
      <p:ext uri="{BB962C8B-B14F-4D97-AF65-F5344CB8AC3E}">
        <p14:creationId xmlns:p14="http://schemas.microsoft.com/office/powerpoint/2010/main" xmlns="" val="3147735933"/>
      </p:ext>
    </p:extLst>
  </p:cSld>
  <p:clrMapOvr>
    <a:masterClrMapping/>
  </p:clrMapOvr>
  <p:extLst>
    <p:ext uri="{DCECCB84-F9BA-43D5-87BE-67443E8EF086}">
      <p15:sldGuideLst xmlns:p15="http://schemas.microsoft.com/office/powerpoint/2012/main" xmlns=""/>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F2A74BE-DFE7-4C74-A76C-2AEBB7607C26}" type="slidenum">
              <a:rPr lang="en-US" smtClean="0"/>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n-US" smtClean="0"/>
              <a:t>FEM3105, SEM 1 2014/15</a:t>
            </a:r>
            <a:endParaRPr lang="en-US"/>
          </a:p>
        </p:txBody>
      </p:sp>
      <p:sp>
        <p:nvSpPr>
          <p:cNvPr id="11" name="Slide Number Placeholder 10"/>
          <p:cNvSpPr>
            <a:spLocks noGrp="1"/>
          </p:cNvSpPr>
          <p:nvPr>
            <p:ph type="sldNum" sz="quarter" idx="12"/>
          </p:nvPr>
        </p:nvSpPr>
        <p:spPr/>
        <p:txBody>
          <a:bodyPr/>
          <a:lstStyle>
            <a:extLst/>
          </a:lstStyle>
          <a:p>
            <a:fld id="{CB20FFC0-3942-40C6-A76B-A8A64DC0ABC9}" type="slidenum">
              <a:rPr lang="en-US" smtClean="0"/>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8D8439F5-69C7-47CA-B0D3-BEAFC4D057B7}" type="slidenum">
              <a:rPr lang="en-US" smtClean="0"/>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3E535FEC-1889-4CDF-AF84-676F250ED734}" type="slidenum">
              <a:rPr lang="en-US" smtClean="0"/>
              <a:pPr/>
              <a:t>‹#›</a:t>
            </a:fld>
            <a:endParaRPr lang="en-US"/>
          </a:p>
        </p:txBody>
      </p:sp>
    </p:spTree>
  </p:cSld>
  <p:clrMapOvr>
    <a:masterClrMapping/>
  </p:clrMapOvr>
  <p:hf sldNum="0" hd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9FCBF538-F1AE-4C32-B581-7FFA8BAA4397}" type="slidenum">
              <a:rPr lang="en-US" smtClean="0"/>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n-US" smtClean="0"/>
              <a:t>FEM3105, SEM 1 2014/15</a:t>
            </a:r>
            <a:endParaRPr lang="en-US"/>
          </a:p>
        </p:txBody>
      </p:sp>
      <p:sp>
        <p:nvSpPr>
          <p:cNvPr id="9" name="Slide Number Placeholder 8"/>
          <p:cNvSpPr>
            <a:spLocks noGrp="1"/>
          </p:cNvSpPr>
          <p:nvPr>
            <p:ph type="sldNum" sz="quarter" idx="12"/>
          </p:nvPr>
        </p:nvSpPr>
        <p:spPr/>
        <p:txBody>
          <a:bodyPr/>
          <a:lstStyle>
            <a:extLst/>
          </a:lstStyle>
          <a:p>
            <a:fld id="{A258F0FA-6BD5-436E-8006-39CF00661966}" type="slidenum">
              <a:rPr lang="en-US" smtClean="0"/>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r>
              <a:rPr lang="en-US" smtClean="0"/>
              <a:t>FEM3105, SEM 1 2014/15</a:t>
            </a:r>
            <a:endParaRPr lang="en-US"/>
          </a:p>
        </p:txBody>
      </p:sp>
      <p:sp>
        <p:nvSpPr>
          <p:cNvPr id="5" name="Slide Number Placeholder 4"/>
          <p:cNvSpPr>
            <a:spLocks noGrp="1"/>
          </p:cNvSpPr>
          <p:nvPr>
            <p:ph type="sldNum" sz="quarter" idx="12"/>
          </p:nvPr>
        </p:nvSpPr>
        <p:spPr/>
        <p:txBody>
          <a:bodyPr/>
          <a:lstStyle>
            <a:extLst/>
          </a:lstStyle>
          <a:p>
            <a:fld id="{9A43D113-93FE-4BF1-B4B2-DE836DB24701}" type="slidenum">
              <a:rPr lang="en-US" smtClean="0"/>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r>
              <a:rPr lang="en-US" smtClean="0"/>
              <a:t>FEM3105, SEM 1 2014/15</a:t>
            </a:r>
            <a:endParaRPr lang="en-US"/>
          </a:p>
        </p:txBody>
      </p:sp>
      <p:sp>
        <p:nvSpPr>
          <p:cNvPr id="4" name="Slide Number Placeholder 3"/>
          <p:cNvSpPr>
            <a:spLocks noGrp="1"/>
          </p:cNvSpPr>
          <p:nvPr>
            <p:ph type="sldNum" sz="quarter" idx="12"/>
          </p:nvPr>
        </p:nvSpPr>
        <p:spPr/>
        <p:txBody>
          <a:bodyPr/>
          <a:lstStyle>
            <a:extLst/>
          </a:lstStyle>
          <a:p>
            <a:fld id="{6B4EFF4B-AE7D-4001-A7B0-00720191E52A}" type="slidenum">
              <a:rPr lang="en-US" smtClean="0"/>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50C2CE5D-231B-4EA4-AB6F-BC01B1E1B5B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a:p>
        </p:txBody>
      </p:sp>
      <p:sp>
        <p:nvSpPr>
          <p:cNvPr id="17" name="Footer Placeholder 16"/>
          <p:cNvSpPr>
            <a:spLocks noGrp="1"/>
          </p:cNvSpPr>
          <p:nvPr>
            <p:ph type="ftr" sz="quarter" idx="11"/>
          </p:nvPr>
        </p:nvSpPr>
        <p:spPr/>
        <p:txBody>
          <a:bodyPr/>
          <a:lstStyle>
            <a:extLst/>
          </a:lstStyle>
          <a:p>
            <a:r>
              <a:rPr lang="en-US" smtClean="0"/>
              <a:t>FEM3105, SEM 1 2014/15</a:t>
            </a:r>
            <a:endParaRPr lang="en-US"/>
          </a:p>
        </p:txBody>
      </p:sp>
      <p:sp>
        <p:nvSpPr>
          <p:cNvPr id="29" name="Slide Number Placeholder 28"/>
          <p:cNvSpPr>
            <a:spLocks noGrp="1"/>
          </p:cNvSpPr>
          <p:nvPr>
            <p:ph type="sldNum" sz="quarter" idx="12"/>
          </p:nvPr>
        </p:nvSpPr>
        <p:spPr/>
        <p:txBody>
          <a:bodyPr/>
          <a:lstStyle>
            <a:extLst/>
          </a:lstStyle>
          <a:p>
            <a:fld id="{CB20FFC0-3942-40C6-A76B-A8A64DC0ABC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6C1F17AC-1B23-4AB5-B8D2-B4B00FDCBEF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27E56652-F801-4461-9AD7-06AD39C260B4}" type="slidenum">
              <a:rPr lang="en-US" smtClean="0"/>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2F2A74BE-DFE7-4C74-A76C-2AEBB7607C2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8D8439F5-69C7-47CA-B0D3-BEAFC4D057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FEM3105, SEM 1 2014/15</a:t>
            </a:r>
          </a:p>
        </p:txBody>
      </p:sp>
      <p:sp>
        <p:nvSpPr>
          <p:cNvPr id="6" name="Slide Number Placeholder 5"/>
          <p:cNvSpPr>
            <a:spLocks noGrp="1"/>
          </p:cNvSpPr>
          <p:nvPr>
            <p:ph type="sldNum" sz="quarter" idx="12"/>
          </p:nvPr>
        </p:nvSpPr>
        <p:spPr/>
        <p:txBody>
          <a:bodyPr/>
          <a:lstStyle/>
          <a:p>
            <a:fld id="{8D8439F5-69C7-47CA-B0D3-BEAFC4D057B7}" type="slidenum">
              <a:rPr lang="en-US" smtClean="0"/>
              <a:pPr/>
              <a:t>‹#›</a:t>
            </a:fld>
            <a:endParaRPr lang="en-US"/>
          </a:p>
        </p:txBody>
      </p:sp>
    </p:spTree>
    <p:extLst>
      <p:ext uri="{BB962C8B-B14F-4D97-AF65-F5344CB8AC3E}">
        <p14:creationId xmlns:p14="http://schemas.microsoft.com/office/powerpoint/2010/main" xmlns="" val="2869564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3E535FEC-1889-4CDF-AF84-676F250ED734}"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9FCBF538-F1AE-4C32-B581-7FFA8BAA439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n-US" smtClean="0"/>
              <a:t>FEM3105, SEM 1 2014/15</a:t>
            </a:r>
            <a:endParaRPr lang="en-US"/>
          </a:p>
        </p:txBody>
      </p:sp>
      <p:sp>
        <p:nvSpPr>
          <p:cNvPr id="9" name="Slide Number Placeholder 8"/>
          <p:cNvSpPr>
            <a:spLocks noGrp="1"/>
          </p:cNvSpPr>
          <p:nvPr>
            <p:ph type="sldNum" sz="quarter" idx="12"/>
          </p:nvPr>
        </p:nvSpPr>
        <p:spPr/>
        <p:txBody>
          <a:bodyPr/>
          <a:lstStyle>
            <a:extLst/>
          </a:lstStyle>
          <a:p>
            <a:fld id="{A258F0FA-6BD5-436E-8006-39CF00661966}"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r>
              <a:rPr lang="en-US" smtClean="0"/>
              <a:t>FEM3105, SEM 1 2014/15</a:t>
            </a:r>
            <a:endParaRPr lang="en-US"/>
          </a:p>
        </p:txBody>
      </p:sp>
      <p:sp>
        <p:nvSpPr>
          <p:cNvPr id="5" name="Slide Number Placeholder 4"/>
          <p:cNvSpPr>
            <a:spLocks noGrp="1"/>
          </p:cNvSpPr>
          <p:nvPr>
            <p:ph type="sldNum" sz="quarter" idx="12"/>
          </p:nvPr>
        </p:nvSpPr>
        <p:spPr/>
        <p:txBody>
          <a:bodyPr/>
          <a:lstStyle>
            <a:extLst/>
          </a:lstStyle>
          <a:p>
            <a:fld id="{9A43D113-93FE-4BF1-B4B2-DE836DB2470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r>
              <a:rPr lang="en-US" smtClean="0"/>
              <a:t>FEM3105, SEM 1 2014/15</a:t>
            </a:r>
            <a:endParaRPr lang="en-US"/>
          </a:p>
        </p:txBody>
      </p:sp>
      <p:sp>
        <p:nvSpPr>
          <p:cNvPr id="4" name="Slide Number Placeholder 3"/>
          <p:cNvSpPr>
            <a:spLocks noGrp="1"/>
          </p:cNvSpPr>
          <p:nvPr>
            <p:ph type="sldNum" sz="quarter" idx="12"/>
          </p:nvPr>
        </p:nvSpPr>
        <p:spPr/>
        <p:txBody>
          <a:bodyPr/>
          <a:lstStyle>
            <a:extLst/>
          </a:lstStyle>
          <a:p>
            <a:fld id="{6B4EFF4B-AE7D-4001-A7B0-00720191E52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50C2CE5D-231B-4EA4-AB6F-BC01B1E1B5BE}"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6C1F17AC-1B23-4AB5-B8D2-B4B00FDCBEF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27E56652-F801-4461-9AD7-06AD39C260B4}"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2F2A74BE-DFE7-4C74-A76C-2AEBB7607C2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FEM3105, SEM 1 2014/15</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20FFC0-3942-40C6-A76B-A8A64DC0AB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r>
              <a:rPr lang="en-US"/>
              <a:t>FEM3105, SEM 1 2014/15</a:t>
            </a:r>
          </a:p>
        </p:txBody>
      </p:sp>
      <p:sp>
        <p:nvSpPr>
          <p:cNvPr id="6" name="Slide Number Placeholder 5"/>
          <p:cNvSpPr>
            <a:spLocks noGrp="1"/>
          </p:cNvSpPr>
          <p:nvPr>
            <p:ph type="sldNum" sz="quarter" idx="12"/>
          </p:nvPr>
        </p:nvSpPr>
        <p:spPr>
          <a:xfrm>
            <a:off x="7882466" y="381001"/>
            <a:ext cx="667173" cy="365125"/>
          </a:xfrm>
        </p:spPr>
        <p:txBody>
          <a:bodyPr/>
          <a:lstStyle/>
          <a:p>
            <a:fld id="{3E535FEC-1889-4CDF-AF84-676F250ED734}" type="slidenum">
              <a:rPr lang="en-US" smtClean="0"/>
              <a:pPr/>
              <a:t>‹#›</a:t>
            </a:fld>
            <a:endParaRPr lang="en-US"/>
          </a:p>
        </p:txBody>
      </p:sp>
    </p:spTree>
    <p:extLst>
      <p:ext uri="{BB962C8B-B14F-4D97-AF65-F5344CB8AC3E}">
        <p14:creationId xmlns:p14="http://schemas.microsoft.com/office/powerpoint/2010/main" xmlns="" val="4253561728"/>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D8439F5-69C7-47CA-B0D3-BEAFC4D057B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E535FEC-1889-4CDF-AF84-676F250ED734}"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FEM3105, SEM 1 2014/15</a:t>
            </a:r>
            <a:endParaRPr lang="en-US"/>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9FCBF538-F1AE-4C32-B581-7FFA8BAA4397}"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FEM3105, SEM 1 2014/15</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A258F0FA-6BD5-436E-8006-39CF00661966}"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FEM3105, SEM 1 2014/15</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FEM3105, SEM 1 2014/15</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A43D113-93FE-4BF1-B4B2-DE836DB24701}"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FEM3105, SEM 1 2014/15</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B4EFF4B-AE7D-4001-A7B0-00720191E52A}"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0C2CE5D-231B-4EA4-AB6F-BC01B1E1B5B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C1F17AC-1B23-4AB5-B8D2-B4B00FDCBEF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FEM3105, SEM 1 2014/15</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FEM3105, SEM 1 2014/15</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F2A74BE-DFE7-4C74-A76C-2AEBB7607C2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FEM3105, SEM 1 2014/15</a:t>
            </a:r>
          </a:p>
        </p:txBody>
      </p:sp>
      <p:sp>
        <p:nvSpPr>
          <p:cNvPr id="7" name="Slide Number Placeholder 6"/>
          <p:cNvSpPr>
            <a:spLocks noGrp="1"/>
          </p:cNvSpPr>
          <p:nvPr>
            <p:ph type="sldNum" sz="quarter" idx="12"/>
          </p:nvPr>
        </p:nvSpPr>
        <p:spPr/>
        <p:txBody>
          <a:bodyPr/>
          <a:lstStyle/>
          <a:p>
            <a:fld id="{9FCBF538-F1AE-4C32-B581-7FFA8BAA4397}" type="slidenum">
              <a:rPr lang="en-US" smtClean="0"/>
              <a:pPr/>
              <a:t>‹#›</a:t>
            </a:fld>
            <a:endParaRPr lang="en-US"/>
          </a:p>
        </p:txBody>
      </p:sp>
    </p:spTree>
    <p:extLst>
      <p:ext uri="{BB962C8B-B14F-4D97-AF65-F5344CB8AC3E}">
        <p14:creationId xmlns:p14="http://schemas.microsoft.com/office/powerpoint/2010/main" xmlns="" val="4116818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r>
              <a:rPr lang="en-US" smtClean="0"/>
              <a:t>FEM3105, SEM 1 2014/15</a:t>
            </a:r>
            <a:endParaRPr lang="en-US"/>
          </a:p>
        </p:txBody>
      </p:sp>
      <p:sp>
        <p:nvSpPr>
          <p:cNvPr id="27" name="Slide Number Placeholder 26"/>
          <p:cNvSpPr>
            <a:spLocks noGrp="1"/>
          </p:cNvSpPr>
          <p:nvPr>
            <p:ph type="sldNum" sz="quarter" idx="12"/>
          </p:nvPr>
        </p:nvSpPr>
        <p:spPr/>
        <p:txBody>
          <a:bodyPr/>
          <a:lstStyle/>
          <a:p>
            <a:fld id="{CB20FFC0-3942-40C6-A76B-A8A64DC0AB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8D8439F5-69C7-47CA-B0D3-BEAFC4D057B7}"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3E535FEC-1889-4CDF-AF84-676F250ED7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9FCBF538-F1AE-4C32-B581-7FFA8BAA4397}"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FEM3105, SEM 1 2014/15</a:t>
            </a:r>
            <a:endParaRPr lang="en-US"/>
          </a:p>
        </p:txBody>
      </p:sp>
      <p:sp>
        <p:nvSpPr>
          <p:cNvPr id="9" name="Slide Number Placeholder 8"/>
          <p:cNvSpPr>
            <a:spLocks noGrp="1"/>
          </p:cNvSpPr>
          <p:nvPr>
            <p:ph type="sldNum" sz="quarter" idx="12"/>
          </p:nvPr>
        </p:nvSpPr>
        <p:spPr/>
        <p:txBody>
          <a:bodyPr/>
          <a:lstStyle/>
          <a:p>
            <a:fld id="{A258F0FA-6BD5-436E-8006-39CF00661966}"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FEM3105, SEM 1 2014/15</a:t>
            </a:r>
            <a:endParaRPr lang="en-US"/>
          </a:p>
        </p:txBody>
      </p:sp>
      <p:sp>
        <p:nvSpPr>
          <p:cNvPr id="5" name="Slide Number Placeholder 4"/>
          <p:cNvSpPr>
            <a:spLocks noGrp="1"/>
          </p:cNvSpPr>
          <p:nvPr>
            <p:ph type="sldNum" sz="quarter" idx="12"/>
          </p:nvPr>
        </p:nvSpPr>
        <p:spPr/>
        <p:txBody>
          <a:bodyPr/>
          <a:lstStyle/>
          <a:p>
            <a:fld id="{9A43D113-93FE-4BF1-B4B2-DE836DB24701}"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FEM3105, SEM 1 2014/15</a:t>
            </a:r>
            <a:endParaRPr lang="en-US"/>
          </a:p>
        </p:txBody>
      </p:sp>
      <p:sp>
        <p:nvSpPr>
          <p:cNvPr id="4" name="Slide Number Placeholder 3"/>
          <p:cNvSpPr>
            <a:spLocks noGrp="1"/>
          </p:cNvSpPr>
          <p:nvPr>
            <p:ph type="sldNum" sz="quarter" idx="12"/>
          </p:nvPr>
        </p:nvSpPr>
        <p:spPr/>
        <p:txBody>
          <a:bodyPr/>
          <a:lstStyle/>
          <a:p>
            <a:fld id="{6B4EFF4B-AE7D-4001-A7B0-00720191E52A}"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50C2CE5D-231B-4EA4-AB6F-BC01B1E1B5BE}"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C1F17AC-1B23-4AB5-B8D2-B4B00FDCBEF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FEM3105, SEM 1 2014/15</a:t>
            </a:r>
          </a:p>
        </p:txBody>
      </p:sp>
      <p:sp>
        <p:nvSpPr>
          <p:cNvPr id="9" name="Slide Number Placeholder 8"/>
          <p:cNvSpPr>
            <a:spLocks noGrp="1"/>
          </p:cNvSpPr>
          <p:nvPr>
            <p:ph type="sldNum" sz="quarter" idx="12"/>
          </p:nvPr>
        </p:nvSpPr>
        <p:spPr/>
        <p:txBody>
          <a:bodyPr/>
          <a:lstStyle/>
          <a:p>
            <a:fld id="{A258F0FA-6BD5-436E-8006-39CF00661966}" type="slidenum">
              <a:rPr lang="en-US" smtClean="0"/>
              <a:pPr/>
              <a:t>‹#›</a:t>
            </a:fld>
            <a:endParaRPr lang="en-US"/>
          </a:p>
        </p:txBody>
      </p:sp>
    </p:spTree>
    <p:extLst>
      <p:ext uri="{BB962C8B-B14F-4D97-AF65-F5344CB8AC3E}">
        <p14:creationId xmlns:p14="http://schemas.microsoft.com/office/powerpoint/2010/main" xmlns="" val="86172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F2A74BE-DFE7-4C74-A76C-2AEBB7607C2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smtClean="0"/>
              <a:t>FEM3105, SEM 1 2014/15</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B20FFC0-3942-40C6-A76B-A8A64DC0ABC9}"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D8439F5-69C7-47CA-B0D3-BEAFC4D057B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E535FEC-1889-4CDF-AF84-676F250ED73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9FCBF538-F1AE-4C32-B581-7FFA8BAA439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FEM3105, SEM 1 2014/15</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258F0FA-6BD5-436E-8006-39CF0066196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FEM3105, SEM 1 2014/15</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A43D113-93FE-4BF1-B4B2-DE836DB24701}"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FEM3105, SEM 1 2014/15</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B4EFF4B-AE7D-4001-A7B0-00720191E52A}"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0C2CE5D-231B-4EA4-AB6F-BC01B1E1B5B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FEM3105, SEM 1 2014/15</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C1F17AC-1B23-4AB5-B8D2-B4B00FDCBEF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FEM3105, SEM 1 2014/15</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FEM3105, SEM 1 2014/15</a:t>
            </a:r>
          </a:p>
        </p:txBody>
      </p:sp>
      <p:sp>
        <p:nvSpPr>
          <p:cNvPr id="5" name="Slide Number Placeholder 4"/>
          <p:cNvSpPr>
            <a:spLocks noGrp="1"/>
          </p:cNvSpPr>
          <p:nvPr>
            <p:ph type="sldNum" sz="quarter" idx="12"/>
          </p:nvPr>
        </p:nvSpPr>
        <p:spPr/>
        <p:txBody>
          <a:bodyPr/>
          <a:lstStyle/>
          <a:p>
            <a:fld id="{9A43D113-93FE-4BF1-B4B2-DE836DB24701}" type="slidenum">
              <a:rPr lang="en-US" smtClean="0"/>
              <a:pPr/>
              <a:t>‹#›</a:t>
            </a:fld>
            <a:endParaRPr lang="en-US"/>
          </a:p>
        </p:txBody>
      </p:sp>
    </p:spTree>
    <p:extLst>
      <p:ext uri="{BB962C8B-B14F-4D97-AF65-F5344CB8AC3E}">
        <p14:creationId xmlns:p14="http://schemas.microsoft.com/office/powerpoint/2010/main" xmlns="" val="2125210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F2A74BE-DFE7-4C74-A76C-2AEBB7607C2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smtClean="0"/>
              <a:t>FEM3105, SEM 1 2014/15</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B20FFC0-3942-40C6-A76B-A8A64DC0ABC9}"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D8439F5-69C7-47CA-B0D3-BEAFC4D057B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E535FEC-1889-4CDF-AF84-676F250ED73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9FCBF538-F1AE-4C32-B581-7FFA8BAA439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FEM3105, SEM 1 2014/15</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258F0FA-6BD5-436E-8006-39CF0066196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FEM3105, SEM 1 2014/15</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A43D113-93FE-4BF1-B4B2-DE836DB24701}"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FEM3105, SEM 1 2014/15</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B4EFF4B-AE7D-4001-A7B0-00720191E52A}"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0C2CE5D-231B-4EA4-AB6F-BC01B1E1B5B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FEM3105, SEM 1 2014/15</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FEM3105, SEM 1 2014/15</a:t>
            </a:r>
          </a:p>
        </p:txBody>
      </p:sp>
      <p:sp>
        <p:nvSpPr>
          <p:cNvPr id="4" name="Slide Number Placeholder 3"/>
          <p:cNvSpPr>
            <a:spLocks noGrp="1"/>
          </p:cNvSpPr>
          <p:nvPr>
            <p:ph type="sldNum" sz="quarter" idx="12"/>
          </p:nvPr>
        </p:nvSpPr>
        <p:spPr/>
        <p:txBody>
          <a:bodyPr/>
          <a:lstStyle/>
          <a:p>
            <a:fld id="{6B4EFF4B-AE7D-4001-A7B0-00720191E52A}" type="slidenum">
              <a:rPr lang="en-US" smtClean="0"/>
              <a:pPr/>
              <a:t>‹#›</a:t>
            </a:fld>
            <a:endParaRPr lang="en-US"/>
          </a:p>
        </p:txBody>
      </p:sp>
    </p:spTree>
    <p:extLst>
      <p:ext uri="{BB962C8B-B14F-4D97-AF65-F5344CB8AC3E}">
        <p14:creationId xmlns:p14="http://schemas.microsoft.com/office/powerpoint/2010/main" xmlns="" val="2983928581"/>
      </p:ext>
    </p:extLst>
  </p:cSld>
  <p:clrMapOvr>
    <a:masterClrMapping/>
  </p:clrMapOvr>
  <p:extLst>
    <p:ext uri="{DCECCB84-F9BA-43D5-87BE-67443E8EF086}">
      <p15:sldGuideLst xmlns:p15="http://schemas.microsoft.com/office/powerpoint/2012/main" xmlns=""/>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C1F17AC-1B23-4AB5-B8D2-B4B00FDCBEF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FEM3105, SEM 1 2014/15</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6" name="Slide Number Placeholder 5"/>
          <p:cNvSpPr>
            <a:spLocks noGrp="1"/>
          </p:cNvSpPr>
          <p:nvPr>
            <p:ph type="sldNum" sz="quarter" idx="12"/>
          </p:nvPr>
        </p:nvSpPr>
        <p:spPr/>
        <p:txBody>
          <a:bodyPr/>
          <a:lstStyle/>
          <a:p>
            <a:fld id="{27E56652-F801-4461-9AD7-06AD39C260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F2A74BE-DFE7-4C74-A76C-2AEBB7607C2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FEM3105, SEM 1 2014/15</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FEM3105, SEM 1 2014/15</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20FFC0-3942-40C6-A76B-A8A64DC0ABC9}"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8D8439F5-69C7-47CA-B0D3-BEAFC4D057B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3E535FEC-1889-4CDF-AF84-676F250ED73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9FCBF538-F1AE-4C32-B581-7FFA8BAA439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n-US" smtClean="0"/>
              <a:t>FEM3105, SEM 1 2014/15</a:t>
            </a:r>
            <a:endParaRPr lang="en-US"/>
          </a:p>
        </p:txBody>
      </p:sp>
      <p:sp>
        <p:nvSpPr>
          <p:cNvPr id="9" name="Slide Number Placeholder 8"/>
          <p:cNvSpPr>
            <a:spLocks noGrp="1"/>
          </p:cNvSpPr>
          <p:nvPr>
            <p:ph type="sldNum" sz="quarter" idx="12"/>
          </p:nvPr>
        </p:nvSpPr>
        <p:spPr/>
        <p:txBody>
          <a:bodyPr/>
          <a:lstStyle>
            <a:extLst/>
          </a:lstStyle>
          <a:p>
            <a:fld id="{A258F0FA-6BD5-436E-8006-39CF006619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r>
              <a:rPr lang="en-US" smtClean="0"/>
              <a:t>FEM3105, SEM 1 2014/15</a:t>
            </a:r>
            <a:endParaRPr lang="en-US"/>
          </a:p>
        </p:txBody>
      </p:sp>
      <p:sp>
        <p:nvSpPr>
          <p:cNvPr id="5" name="Slide Number Placeholder 4"/>
          <p:cNvSpPr>
            <a:spLocks noGrp="1"/>
          </p:cNvSpPr>
          <p:nvPr>
            <p:ph type="sldNum" sz="quarter" idx="12"/>
          </p:nvPr>
        </p:nvSpPr>
        <p:spPr/>
        <p:txBody>
          <a:bodyPr/>
          <a:lstStyle>
            <a:extLst/>
          </a:lstStyle>
          <a:p>
            <a:fld id="{9A43D113-93FE-4BF1-B4B2-DE836DB2470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r>
              <a:rPr lang="en-US" smtClean="0"/>
              <a:t>FEM3105, SEM 1 2014/15</a:t>
            </a:r>
            <a:endParaRPr lang="en-US"/>
          </a:p>
        </p:txBody>
      </p:sp>
      <p:sp>
        <p:nvSpPr>
          <p:cNvPr id="4" name="Slide Number Placeholder 3"/>
          <p:cNvSpPr>
            <a:spLocks noGrp="1"/>
          </p:cNvSpPr>
          <p:nvPr>
            <p:ph type="sldNum" sz="quarter" idx="12"/>
          </p:nvPr>
        </p:nvSpPr>
        <p:spPr/>
        <p:txBody>
          <a:bodyPr/>
          <a:lstStyle>
            <a:extLst/>
          </a:lstStyle>
          <a:p>
            <a:fld id="{6B4EFF4B-AE7D-4001-A7B0-00720191E5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FEM3105, SEM 1 2014/15</a:t>
            </a:r>
          </a:p>
        </p:txBody>
      </p:sp>
      <p:sp>
        <p:nvSpPr>
          <p:cNvPr id="7" name="Slide Number Placeholder 6"/>
          <p:cNvSpPr>
            <a:spLocks noGrp="1"/>
          </p:cNvSpPr>
          <p:nvPr>
            <p:ph type="sldNum" sz="quarter" idx="12"/>
          </p:nvPr>
        </p:nvSpPr>
        <p:spPr/>
        <p:txBody>
          <a:bodyPr/>
          <a:lstStyle/>
          <a:p>
            <a:fld id="{50C2CE5D-231B-4EA4-AB6F-BC01B1E1B5BE}" type="slidenum">
              <a:rPr lang="en-US" smtClean="0"/>
              <a:pPr/>
              <a:t>‹#›</a:t>
            </a:fld>
            <a:endParaRPr lang="en-US"/>
          </a:p>
        </p:txBody>
      </p:sp>
    </p:spTree>
    <p:extLst>
      <p:ext uri="{BB962C8B-B14F-4D97-AF65-F5344CB8AC3E}">
        <p14:creationId xmlns:p14="http://schemas.microsoft.com/office/powerpoint/2010/main" xmlns="" val="3102754265"/>
      </p:ext>
    </p:extLst>
  </p:cSld>
  <p:clrMapOvr>
    <a:masterClrMapping/>
  </p:clrMapOvr>
  <p:extLst>
    <p:ext uri="{DCECCB84-F9BA-43D5-87BE-67443E8EF086}">
      <p15:sldGuideLst xmlns:p15="http://schemas.microsoft.com/office/powerpoint/2012/main" xmlns=""/>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50C2CE5D-231B-4EA4-AB6F-BC01B1E1B5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C1F17AC-1B23-4AB5-B8D2-B4B00FDCBEF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27E56652-F801-4461-9AD7-06AD39C260B4}"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2F2A74BE-DFE7-4C74-A76C-2AEBB7607C26}"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FEM3105, SEM 1 2014/15</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B20FFC0-3942-40C6-A76B-A8A64DC0AB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8D8439F5-69C7-47CA-B0D3-BEAFC4D057B7}"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FEM3105, SEM 1 2014/15</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E535FEC-1889-4CDF-AF84-676F250ED73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9FCBF538-F1AE-4C32-B581-7FFA8BAA4397}"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n-US" smtClean="0"/>
              <a:t>FEM3105, SEM 1 2014/15</a:t>
            </a:r>
            <a:endParaRPr lang="en-US"/>
          </a:p>
        </p:txBody>
      </p:sp>
      <p:sp>
        <p:nvSpPr>
          <p:cNvPr id="9" name="Slide Number Placeholder 8"/>
          <p:cNvSpPr>
            <a:spLocks noGrp="1"/>
          </p:cNvSpPr>
          <p:nvPr>
            <p:ph type="sldNum" sz="quarter" idx="12"/>
          </p:nvPr>
        </p:nvSpPr>
        <p:spPr/>
        <p:txBody>
          <a:bodyPr/>
          <a:lstStyle>
            <a:extLst/>
          </a:lstStyle>
          <a:p>
            <a:fld id="{A258F0FA-6BD5-436E-8006-39CF00661966}"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r>
              <a:rPr lang="en-US" smtClean="0"/>
              <a:t>FEM3105, SEM 1 2014/15</a:t>
            </a:r>
            <a:endParaRPr lang="en-US"/>
          </a:p>
        </p:txBody>
      </p:sp>
      <p:sp>
        <p:nvSpPr>
          <p:cNvPr id="5" name="Slide Number Placeholder 4"/>
          <p:cNvSpPr>
            <a:spLocks noGrp="1"/>
          </p:cNvSpPr>
          <p:nvPr>
            <p:ph type="sldNum" sz="quarter" idx="12"/>
          </p:nvPr>
        </p:nvSpPr>
        <p:spPr/>
        <p:txBody>
          <a:bodyPr/>
          <a:lstStyle>
            <a:extLst/>
          </a:lstStyle>
          <a:p>
            <a:fld id="{9A43D113-93FE-4BF1-B4B2-DE836DB247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FEM3105, SEM 1 2014/15</a:t>
            </a:r>
          </a:p>
        </p:txBody>
      </p:sp>
      <p:sp>
        <p:nvSpPr>
          <p:cNvPr id="7" name="Slide Number Placeholder 6"/>
          <p:cNvSpPr>
            <a:spLocks noGrp="1"/>
          </p:cNvSpPr>
          <p:nvPr>
            <p:ph type="sldNum" sz="quarter" idx="12"/>
          </p:nvPr>
        </p:nvSpPr>
        <p:spPr/>
        <p:txBody>
          <a:bodyPr/>
          <a:lstStyle/>
          <a:p>
            <a:fld id="{6C1F17AC-1B23-4AB5-B8D2-B4B00FDCBEFB}" type="slidenum">
              <a:rPr lang="en-US" smtClean="0"/>
              <a:pPr/>
              <a:t>‹#›</a:t>
            </a:fld>
            <a:endParaRPr lang="en-US"/>
          </a:p>
        </p:txBody>
      </p:sp>
    </p:spTree>
    <p:extLst>
      <p:ext uri="{BB962C8B-B14F-4D97-AF65-F5344CB8AC3E}">
        <p14:creationId xmlns:p14="http://schemas.microsoft.com/office/powerpoint/2010/main" xmlns="" val="21308767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FEM3105, SEM 1 2014/15</a:t>
            </a:r>
            <a:endParaRPr lang="en-US"/>
          </a:p>
        </p:txBody>
      </p:sp>
      <p:sp>
        <p:nvSpPr>
          <p:cNvPr id="4" name="Slide Number Placeholder 3"/>
          <p:cNvSpPr>
            <a:spLocks noGrp="1"/>
          </p:cNvSpPr>
          <p:nvPr>
            <p:ph type="sldNum" sz="quarter" idx="12"/>
          </p:nvPr>
        </p:nvSpPr>
        <p:spPr/>
        <p:txBody>
          <a:bodyPr/>
          <a:lstStyle>
            <a:extLst/>
          </a:lstStyle>
          <a:p>
            <a:fld id="{6B4EFF4B-AE7D-4001-A7B0-00720191E52A}"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50C2CE5D-231B-4EA4-AB6F-BC01B1E1B5BE}"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FEM3105, SEM 1 2014/15</a:t>
            </a:r>
            <a:endParaRPr lang="en-US"/>
          </a:p>
        </p:txBody>
      </p:sp>
      <p:sp>
        <p:nvSpPr>
          <p:cNvPr id="7" name="Slide Number Placeholder 6"/>
          <p:cNvSpPr>
            <a:spLocks noGrp="1"/>
          </p:cNvSpPr>
          <p:nvPr>
            <p:ph type="sldNum" sz="quarter" idx="12"/>
          </p:nvPr>
        </p:nvSpPr>
        <p:spPr/>
        <p:txBody>
          <a:bodyPr/>
          <a:lstStyle>
            <a:extLst/>
          </a:lstStyle>
          <a:p>
            <a:fld id="{6C1F17AC-1B23-4AB5-B8D2-B4B00FDCBEF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p:txBody>
          <a:bodyPr/>
          <a:lstStyle>
            <a:extLst/>
          </a:lstStyle>
          <a:p>
            <a:fld id="{27E56652-F801-4461-9AD7-06AD39C260B4}"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FEM3105, SEM 1 2014/15</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F2A74BE-DFE7-4C74-A76C-2AEBB7607C26}"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FEM3105, SEM 1 2014/15</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20FFC0-3942-40C6-A76B-A8A64DC0AB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8D8439F5-69C7-47CA-B0D3-BEAFC4D057B7}"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FEM3105, SEM 1 2014/15</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FEM3105, SEM 1 2014/15</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E535FEC-1889-4CDF-AF84-676F250ED7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FEM3105, SEM 1 2014/15</a:t>
            </a:r>
            <a:endParaRPr lang="en-US"/>
          </a:p>
        </p:txBody>
      </p:sp>
      <p:sp>
        <p:nvSpPr>
          <p:cNvPr id="7" name="Slide Number Placeholder 6"/>
          <p:cNvSpPr>
            <a:spLocks noGrp="1"/>
          </p:cNvSpPr>
          <p:nvPr>
            <p:ph type="sldNum" sz="quarter" idx="12"/>
          </p:nvPr>
        </p:nvSpPr>
        <p:spPr/>
        <p:txBody>
          <a:bodyPr/>
          <a:lstStyle/>
          <a:p>
            <a:fld id="{9FCBF538-F1AE-4C32-B581-7FFA8BAA439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FEM3105, SEM 1 2014/15</a:t>
            </a:r>
            <a:endParaRPr lang="en-US"/>
          </a:p>
        </p:txBody>
      </p:sp>
      <p:sp>
        <p:nvSpPr>
          <p:cNvPr id="9" name="Slide Number Placeholder 8"/>
          <p:cNvSpPr>
            <a:spLocks noGrp="1"/>
          </p:cNvSpPr>
          <p:nvPr>
            <p:ph type="sldNum" sz="quarter" idx="12"/>
          </p:nvPr>
        </p:nvSpPr>
        <p:spPr/>
        <p:txBody>
          <a:bodyPr/>
          <a:lstStyle/>
          <a:p>
            <a:fld id="{A258F0FA-6BD5-436E-8006-39CF0066196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5.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9.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0.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FEM3105, SEM 1 2014/15</a:t>
            </a: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E535FEC-1889-4CDF-AF84-676F250ED734}" type="slidenum">
              <a:rPr lang="en-US" smtClean="0"/>
              <a:pPr/>
              <a:t>‹#›</a:t>
            </a:fld>
            <a:endParaRPr lang="en-US"/>
          </a:p>
        </p:txBody>
      </p:sp>
    </p:spTree>
    <p:extLst>
      <p:ext uri="{BB962C8B-B14F-4D97-AF65-F5344CB8AC3E}">
        <p14:creationId xmlns:p14="http://schemas.microsoft.com/office/powerpoint/2010/main" xmlns="" val="3220397756"/>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FEM3105, SEM 1 2014/15</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E535FEC-1889-4CDF-AF84-676F250ED7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n-US" smtClean="0"/>
              <a:t>FEM3105, SEM 1 2014/15</a:t>
            </a: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E535FEC-1889-4CDF-AF84-676F250ED7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FEM3105, SEM 1 2014/15</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E535FEC-1889-4CDF-AF84-676F250ED73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FEM3105, SEM 1 2014/15</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E535FEC-1889-4CDF-AF84-676F250ED73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FEM3105, SEM 1 2014/15</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E535FEC-1889-4CDF-AF84-676F250ED7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en-US" smtClean="0"/>
              <a:t>FEM3105, SEM 1 2014/15</a:t>
            </a:r>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E535FEC-1889-4CDF-AF84-676F250ED73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hf sldNum="0"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n-US" smtClean="0"/>
              <a:t>FEM3105, SEM 1 2014/15</a:t>
            </a: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E535FEC-1889-4CDF-AF84-676F250ED7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FEM3105, SEM 1 2014/15</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E535FEC-1889-4CDF-AF84-676F250ED73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FEM3105, SEM 1 2014/15</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E535FEC-1889-4CDF-AF84-676F250ED7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FEM3105, SEM 1 2014/15</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535FEC-1889-4CDF-AF84-676F250ED73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FEM3105, SEM 1 2014/15</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E535FEC-1889-4CDF-AF84-676F250ED73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FEM3105, SEM 1 2014/15</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E535FEC-1889-4CDF-AF84-676F250ED73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FEM3105, SEM 1 2014/15</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E535FEC-1889-4CDF-AF84-676F250ED7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FEM3105, SEM 1 2014/15</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535FEC-1889-4CDF-AF84-676F250ED7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FEM3105, SEM 1 2014/15</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E535FEC-1889-4CDF-AF84-676F250ED7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Biological" TargetMode="External"/><Relationship Id="rId3" Type="http://schemas.openxmlformats.org/officeDocument/2006/relationships/hyperlink" Target="https://en.wikipedia.org/wiki/Predisposition_(psychology)" TargetMode="External"/><Relationship Id="rId7" Type="http://schemas.openxmlformats.org/officeDocument/2006/relationships/hyperlink" Target="http://en.wikipedia.org/wiki/Behavior" TargetMode="External"/><Relationship Id="rId12" Type="http://schemas.openxmlformats.org/officeDocument/2006/relationships/image" Target="../media/image31.jpeg"/><Relationship Id="rId2" Type="http://schemas.openxmlformats.org/officeDocument/2006/relationships/hyperlink" Target="https://en.wikipedia.org/wiki/Psychology" TargetMode="External"/><Relationship Id="rId1" Type="http://schemas.openxmlformats.org/officeDocument/2006/relationships/slideLayout" Target="../slideLayouts/slideLayout162.xml"/><Relationship Id="rId6" Type="http://schemas.openxmlformats.org/officeDocument/2006/relationships/hyperlink" Target="http://en.wikipedia.org/wiki/Psychological" TargetMode="External"/><Relationship Id="rId11" Type="http://schemas.openxmlformats.org/officeDocument/2006/relationships/hyperlink" Target="http://en.wikipedia.org/wiki/Schizophrenia" TargetMode="External"/><Relationship Id="rId5" Type="http://schemas.openxmlformats.org/officeDocument/2006/relationships/hyperlink" Target="https://en.wikipedia.org/wiki/Vulnerability" TargetMode="External"/><Relationship Id="rId10" Type="http://schemas.openxmlformats.org/officeDocument/2006/relationships/hyperlink" Target="http://en.wikipedia.org/wiki/Mental_disorders" TargetMode="External"/><Relationship Id="rId4" Type="http://schemas.openxmlformats.org/officeDocument/2006/relationships/hyperlink" Target="https://en.wikipedia.org/wiki/Ancient_Greek" TargetMode="External"/><Relationship Id="rId9" Type="http://schemas.openxmlformats.org/officeDocument/2006/relationships/hyperlink" Target="http://en.wikipedia.org/wiki/Genetic"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en.wikipedia.org/wiki/Psychological_disorder" TargetMode="External"/><Relationship Id="rId3" Type="http://schemas.openxmlformats.org/officeDocument/2006/relationships/hyperlink" Target="http://www.behavenet.com/capsules/disorders/mntldsrdr.htm" TargetMode="External"/><Relationship Id="rId7" Type="http://schemas.openxmlformats.org/officeDocument/2006/relationships/hyperlink" Target="https://en.wikipedia.org/wiki/Stress_(psychology)" TargetMode="External"/><Relationship Id="rId2" Type="http://schemas.openxmlformats.org/officeDocument/2006/relationships/notesSlide" Target="../notesSlides/notesSlide11.xml"/><Relationship Id="rId1" Type="http://schemas.openxmlformats.org/officeDocument/2006/relationships/slideLayout" Target="../slideLayouts/slideLayout85.xml"/><Relationship Id="rId6" Type="http://schemas.openxmlformats.org/officeDocument/2006/relationships/hyperlink" Target="http://www.behavenet.com/capsules/general/stress.htm" TargetMode="External"/><Relationship Id="rId5" Type="http://schemas.openxmlformats.org/officeDocument/2006/relationships/hyperlink" Target="http://www.behavenet.com/capsules/general/diathesis.htm" TargetMode="External"/><Relationship Id="rId4" Type="http://schemas.openxmlformats.org/officeDocument/2006/relationships/hyperlink" Target="http://www.behavenet.com/capsules/path/psychopathology.ht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en.wikipedia.org/wiki/Psychological_disorders" TargetMode="External"/><Relationship Id="rId3" Type="http://schemas.openxmlformats.org/officeDocument/2006/relationships/hyperlink" Target="https://en.wikipedia.org/wiki/Psychopathology" TargetMode="External"/><Relationship Id="rId7" Type="http://schemas.openxmlformats.org/officeDocument/2006/relationships/hyperlink" Target="https://en.wikipedia.org/wiki/Nature_and_nurture" TargetMode="External"/><Relationship Id="rId2" Type="http://schemas.openxmlformats.org/officeDocument/2006/relationships/slideLayout" Target="../slideLayouts/slideLayout85.xml"/><Relationship Id="rId1" Type="http://schemas.openxmlformats.org/officeDocument/2006/relationships/themeOverride" Target="../theme/themeOverride2.xml"/><Relationship Id="rId6" Type="http://schemas.openxmlformats.org/officeDocument/2006/relationships/hyperlink" Target="https://en.wikipedia.org/wiki/Psychology" TargetMode="External"/><Relationship Id="rId5" Type="http://schemas.openxmlformats.org/officeDocument/2006/relationships/hyperlink" Target="https://en.wikipedia.org/wiki/Paul_Meehl" TargetMode="External"/><Relationship Id="rId4" Type="http://schemas.openxmlformats.org/officeDocument/2006/relationships/hyperlink" Target="https://en.wikipedia.org/wiki/Schizophrenia" TargetMode="External"/><Relationship Id="rId9" Type="http://schemas.openxmlformats.org/officeDocument/2006/relationships/hyperlink" Target="https://en.wikipedia.org/wiki/Depression_(moo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Peer_rejection" TargetMode="External"/><Relationship Id="rId2" Type="http://schemas.openxmlformats.org/officeDocument/2006/relationships/slideLayout" Target="../slideLayouts/slideLayout85.xml"/><Relationship Id="rId1" Type="http://schemas.openxmlformats.org/officeDocument/2006/relationships/themeOverride" Target="../theme/themeOverride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6.xml"/><Relationship Id="rId1" Type="http://schemas.openxmlformats.org/officeDocument/2006/relationships/themeOverride" Target="../theme/themeOverr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857232"/>
            <a:ext cx="6843738" cy="1143000"/>
          </a:xfrm>
          <a:noFill/>
          <a:ln>
            <a:noFill/>
          </a:ln>
        </p:spPr>
        <p:txBody>
          <a:bodyPr>
            <a:noAutofit/>
          </a:bodyPr>
          <a:lstStyle/>
          <a:p>
            <a:pPr algn="ctr"/>
            <a:r>
              <a:rPr lang="en-US" sz="4400" dirty="0">
                <a:solidFill>
                  <a:schemeClr val="tx1"/>
                </a:solidFill>
                <a:latin typeface="Berlin Sans FB" pitchFamily="34" charset="0"/>
                <a:cs typeface="Aharoni" pitchFamily="2" charset="-79"/>
              </a:rPr>
              <a:t>FEM 3105- STRESS &amp; COPING</a:t>
            </a:r>
            <a:endParaRPr lang="ms-MY" sz="4400" dirty="0">
              <a:solidFill>
                <a:schemeClr val="tx1"/>
              </a:solidFill>
              <a:latin typeface="Berlin Sans FB" pitchFamily="34" charset="0"/>
              <a:cs typeface="Aharoni" pitchFamily="2" charset="-79"/>
            </a:endParaRPr>
          </a:p>
        </p:txBody>
      </p:sp>
      <p:sp>
        <p:nvSpPr>
          <p:cNvPr id="3" name="Content Placeholder 2"/>
          <p:cNvSpPr>
            <a:spLocks noGrp="1"/>
          </p:cNvSpPr>
          <p:nvPr>
            <p:ph idx="1"/>
          </p:nvPr>
        </p:nvSpPr>
        <p:spPr>
          <a:xfrm>
            <a:off x="642910" y="2143116"/>
            <a:ext cx="8229600" cy="214314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118872" indent="0" algn="ctr">
              <a:lnSpc>
                <a:spcPct val="100000"/>
              </a:lnSpc>
              <a:spcBef>
                <a:spcPts val="0"/>
              </a:spcBef>
              <a:buNone/>
            </a:pPr>
            <a:r>
              <a:rPr lang="en-US" sz="4000" b="1" dirty="0" smtClean="0">
                <a:solidFill>
                  <a:schemeClr val="accent2">
                    <a:lumMod val="50000"/>
                  </a:schemeClr>
                </a:solidFill>
                <a:latin typeface="Elephant" pitchFamily="18" charset="0"/>
                <a:cs typeface="Aharoni"/>
              </a:rPr>
              <a:t>WEEK 3</a:t>
            </a:r>
          </a:p>
          <a:p>
            <a:pPr marL="118872" indent="0" algn="ctr">
              <a:lnSpc>
                <a:spcPct val="100000"/>
              </a:lnSpc>
              <a:spcBef>
                <a:spcPts val="0"/>
              </a:spcBef>
              <a:buNone/>
            </a:pPr>
            <a:r>
              <a:rPr lang="en-US" sz="4400" b="1" dirty="0" smtClean="0">
                <a:solidFill>
                  <a:schemeClr val="bg1"/>
                </a:solidFill>
                <a:latin typeface="Berlin Sans FB" pitchFamily="34" charset="0"/>
              </a:rPr>
              <a:t>MODELS OF STRESS PROCESS, COPING &amp; ADJUSTMENT</a:t>
            </a:r>
          </a:p>
          <a:p>
            <a:pPr marL="118872" indent="0" algn="ctr">
              <a:lnSpc>
                <a:spcPct val="100000"/>
              </a:lnSpc>
              <a:spcBef>
                <a:spcPts val="0"/>
              </a:spcBef>
              <a:buNone/>
            </a:pPr>
            <a:endParaRPr lang="ms-MY" sz="4400" dirty="0">
              <a:solidFill>
                <a:schemeClr val="bg1"/>
              </a:solidFill>
              <a:latin typeface="Algerian" pitchFamily="82" charset="0"/>
            </a:endParaRPr>
          </a:p>
        </p:txBody>
      </p:sp>
    </p:spTree>
    <p:extLst>
      <p:ext uri="{BB962C8B-B14F-4D97-AF65-F5344CB8AC3E}">
        <p14:creationId xmlns:p14="http://schemas.microsoft.com/office/powerpoint/2010/main" xmlns="" val="651877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DAF04A-F6C6-4AC1-BC6B-719483918F00}"/>
              </a:ext>
            </a:extLst>
          </p:cNvPr>
          <p:cNvSpPr>
            <a:spLocks noGrp="1"/>
          </p:cNvSpPr>
          <p:nvPr>
            <p:ph type="title"/>
          </p:nvPr>
        </p:nvSpPr>
        <p:spPr>
          <a:xfrm>
            <a:off x="1219200" y="594360"/>
            <a:ext cx="6377940" cy="759627"/>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3600" b="1" dirty="0" smtClean="0">
                <a:latin typeface="Berlin Sans FB" pitchFamily="34" charset="0"/>
              </a:rPr>
              <a:t>PRIMARY APPRAISAL</a:t>
            </a:r>
            <a:endParaRPr lang="en-MY" sz="3600" b="1" dirty="0">
              <a:latin typeface="Berlin Sans FB" pitchFamily="34" charset="0"/>
            </a:endParaRPr>
          </a:p>
        </p:txBody>
      </p:sp>
      <p:sp>
        <p:nvSpPr>
          <p:cNvPr id="3" name="Content Placeholder 2">
            <a:extLst>
              <a:ext uri="{FF2B5EF4-FFF2-40B4-BE49-F238E27FC236}">
                <a16:creationId xmlns:a16="http://schemas.microsoft.com/office/drawing/2014/main" xmlns="" id="{2EED3C10-7CE6-4BAF-B642-A05993326FB7}"/>
              </a:ext>
            </a:extLst>
          </p:cNvPr>
          <p:cNvSpPr>
            <a:spLocks noGrp="1"/>
          </p:cNvSpPr>
          <p:nvPr>
            <p:ph sz="quarter" idx="1"/>
          </p:nvPr>
        </p:nvSpPr>
        <p:spPr>
          <a:xfrm>
            <a:off x="594360" y="1752600"/>
            <a:ext cx="8092440" cy="4511040"/>
          </a:xfrm>
        </p:spPr>
        <p:txBody>
          <a:bodyPr>
            <a:normAutofit/>
          </a:bodyPr>
          <a:lstStyle/>
          <a:p>
            <a:r>
              <a:rPr lang="en-US" sz="1800" dirty="0">
                <a:latin typeface="Garamond" pitchFamily="18" charset="0"/>
              </a:rPr>
              <a:t>The first stage in his model is primary appraisal where the subject analyzes the stressor and determines if it will be positive or negative, exciting or harmful, etc. </a:t>
            </a:r>
          </a:p>
          <a:p>
            <a:r>
              <a:rPr lang="en-US" sz="1800" b="1" u="sng" dirty="0">
                <a:solidFill>
                  <a:srgbClr val="FF0000"/>
                </a:solidFill>
                <a:latin typeface="Garamond" pitchFamily="18" charset="0"/>
              </a:rPr>
              <a:t>Primary appraisal </a:t>
            </a:r>
            <a:r>
              <a:rPr lang="en-US" sz="1800" dirty="0">
                <a:latin typeface="Garamond" pitchFamily="18" charset="0"/>
              </a:rPr>
              <a:t>involves the determination of an event as stressful. </a:t>
            </a:r>
          </a:p>
          <a:p>
            <a:r>
              <a:rPr lang="en-US" sz="1800" dirty="0">
                <a:latin typeface="Garamond" pitchFamily="18" charset="0"/>
              </a:rPr>
              <a:t>During primary appraisal, the event or situation can be categorized </a:t>
            </a:r>
            <a:r>
              <a:rPr lang="en-US" sz="1800" dirty="0">
                <a:solidFill>
                  <a:srgbClr val="0070C0"/>
                </a:solidFill>
                <a:latin typeface="Garamond" pitchFamily="18" charset="0"/>
              </a:rPr>
              <a:t>as </a:t>
            </a:r>
            <a:r>
              <a:rPr lang="en-US" sz="1800" b="1" u="sng" dirty="0">
                <a:solidFill>
                  <a:srgbClr val="0070C0"/>
                </a:solidFill>
                <a:latin typeface="Garamond" pitchFamily="18" charset="0"/>
              </a:rPr>
              <a:t>irrelevant, beneficial, or stressful</a:t>
            </a:r>
            <a:r>
              <a:rPr lang="en-US" sz="1800" dirty="0">
                <a:solidFill>
                  <a:srgbClr val="0070C0"/>
                </a:solidFill>
                <a:latin typeface="Garamond" pitchFamily="18" charset="0"/>
              </a:rPr>
              <a:t>. </a:t>
            </a:r>
          </a:p>
          <a:p>
            <a:r>
              <a:rPr lang="en-US" sz="1800" dirty="0">
                <a:latin typeface="Garamond" pitchFamily="18" charset="0"/>
              </a:rPr>
              <a:t>If the event is appraised as stressful, the event is then evaluated as either a harm/loss, a threat, or a challenge. </a:t>
            </a:r>
          </a:p>
          <a:p>
            <a:r>
              <a:rPr lang="en-US" sz="1800" dirty="0">
                <a:solidFill>
                  <a:srgbClr val="0070C0"/>
                </a:solidFill>
                <a:latin typeface="Garamond" pitchFamily="18" charset="0"/>
              </a:rPr>
              <a:t>“Am I okay?”</a:t>
            </a:r>
          </a:p>
          <a:p>
            <a:endParaRPr lang="en-US" sz="1800" dirty="0">
              <a:solidFill>
                <a:srgbClr val="FFFF00"/>
              </a:solidFill>
              <a:latin typeface="Garamond" pitchFamily="18" charset="0"/>
            </a:endParaRPr>
          </a:p>
          <a:p>
            <a:endParaRPr lang="en-MY" sz="1800" dirty="0">
              <a:latin typeface="Garamond" pitchFamily="18" charset="0"/>
            </a:endParaRPr>
          </a:p>
        </p:txBody>
      </p:sp>
      <p:sp>
        <p:nvSpPr>
          <p:cNvPr id="4" name="Title 1">
            <a:extLst>
              <a:ext uri="{FF2B5EF4-FFF2-40B4-BE49-F238E27FC236}">
                <a16:creationId xmlns:a16="http://schemas.microsoft.com/office/drawing/2014/main" xmlns="" id="{09F96478-8302-4F76-B675-321C22D1D3E7}"/>
              </a:ext>
            </a:extLst>
          </p:cNvPr>
          <p:cNvSpPr txBox="1">
            <a:spLocks/>
          </p:cNvSpPr>
          <p:nvPr/>
        </p:nvSpPr>
        <p:spPr>
          <a:xfrm>
            <a:off x="4143372" y="0"/>
            <a:ext cx="5000628" cy="428628"/>
          </a:xfrm>
          <a:prstGeom prst="rect">
            <a:avLst/>
          </a:prstGeom>
          <a:noFill/>
          <a:ln w="31800" cap="flat" cmpd="sng" algn="ctr">
            <a:noFill/>
            <a:prstDash val="solid"/>
          </a:ln>
        </p:spPr>
        <p:style>
          <a:lnRef idx="3">
            <a:schemeClr val="lt1"/>
          </a:lnRef>
          <a:fillRef idx="1">
            <a:schemeClr val="accent1"/>
          </a:fillRef>
          <a:effectRef idx="1">
            <a:schemeClr val="accent1"/>
          </a:effectRef>
          <a:fontRef idx="minor">
            <a:schemeClr val="lt1"/>
          </a:fontRef>
        </p:style>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500">
                  <a:solidFill>
                    <a:schemeClr val="tx2">
                      <a:shade val="20000"/>
                      <a:satMod val="120000"/>
                    </a:schemeClr>
                  </a:solidFill>
                </a:ln>
                <a:solidFill>
                  <a:schemeClr val="tx1"/>
                </a:solidFill>
                <a:effectLst/>
                <a:uLnTx/>
                <a:uFillTx/>
                <a:latin typeface="Berlin Sans FB" pitchFamily="34" charset="0"/>
                <a:ea typeface="+mn-ea"/>
                <a:cs typeface="+mn-cs"/>
              </a:rPr>
              <a:t>CONT… </a:t>
            </a:r>
            <a:r>
              <a:rPr kumimoji="0" lang="en-US" sz="1200" b="1" i="0" u="none" strike="noStrike" kern="1200" cap="all" spc="0" normalizeH="0" baseline="0" noProof="0" dirty="0" smtClean="0">
                <a:ln w="500">
                  <a:solidFill>
                    <a:schemeClr val="tx2">
                      <a:shade val="20000"/>
                      <a:satMod val="120000"/>
                    </a:schemeClr>
                  </a:solidFill>
                </a:ln>
                <a:solidFill>
                  <a:schemeClr val="tx1"/>
                </a:solidFill>
                <a:effectLst/>
                <a:uLnTx/>
                <a:uFillTx/>
                <a:latin typeface="Berlin Sans FB" pitchFamily="34" charset="0"/>
                <a:ea typeface="+mn-ea"/>
                <a:cs typeface="+mn-cs"/>
              </a:rPr>
              <a:t>(LAZARUS’S TRANSACTIONAL MODEL OF STRESS)</a:t>
            </a:r>
            <a:endParaRPr kumimoji="0" lang="en-MY" sz="2000" b="1" i="0" u="none" strike="noStrike" kern="1200" cap="all" spc="0" normalizeH="0" baseline="0" noProof="0" dirty="0">
              <a:ln w="500">
                <a:solidFill>
                  <a:schemeClr val="tx2">
                    <a:shade val="20000"/>
                    <a:satMod val="120000"/>
                  </a:schemeClr>
                </a:solidFill>
              </a:ln>
              <a:solidFill>
                <a:schemeClr val="tx1"/>
              </a:solidFill>
              <a:effectLst/>
              <a:uLnTx/>
              <a:uFillTx/>
              <a:latin typeface="Berlin Sans FB" pitchFamily="34" charset="0"/>
              <a:ea typeface="+mn-ea"/>
              <a:cs typeface="+mn-cs"/>
            </a:endParaRPr>
          </a:p>
        </p:txBody>
      </p:sp>
    </p:spTree>
    <p:extLst>
      <p:ext uri="{BB962C8B-B14F-4D97-AF65-F5344CB8AC3E}">
        <p14:creationId xmlns:p14="http://schemas.microsoft.com/office/powerpoint/2010/main" xmlns="" val="75396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1C407-124A-44A3-ACCD-87E001DAEE2D}"/>
              </a:ext>
            </a:extLst>
          </p:cNvPr>
          <p:cNvSpPr>
            <a:spLocks noGrp="1"/>
          </p:cNvSpPr>
          <p:nvPr>
            <p:ph type="title"/>
          </p:nvPr>
        </p:nvSpPr>
        <p:spPr>
          <a:xfrm>
            <a:off x="928662" y="571480"/>
            <a:ext cx="7315200" cy="9144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600" b="1" cap="none" dirty="0" smtClean="0">
                <a:solidFill>
                  <a:schemeClr val="bg1"/>
                </a:solidFill>
                <a:latin typeface="Berlin Sans FB" pitchFamily="34" charset="0"/>
              </a:rPr>
              <a:t>SECONDARY APPRAISAL</a:t>
            </a:r>
            <a:endParaRPr lang="en-MY" sz="3600" b="1" cap="none" dirty="0">
              <a:solidFill>
                <a:schemeClr val="bg1"/>
              </a:solidFill>
              <a:latin typeface="Berlin Sans FB" pitchFamily="34" charset="0"/>
            </a:endParaRPr>
          </a:p>
        </p:txBody>
      </p:sp>
      <p:sp>
        <p:nvSpPr>
          <p:cNvPr id="3" name="Content Placeholder 2">
            <a:extLst>
              <a:ext uri="{FF2B5EF4-FFF2-40B4-BE49-F238E27FC236}">
                <a16:creationId xmlns:a16="http://schemas.microsoft.com/office/drawing/2014/main" xmlns="" id="{56E884D2-A2C3-4F56-BA51-585A3FF70764}"/>
              </a:ext>
            </a:extLst>
          </p:cNvPr>
          <p:cNvSpPr>
            <a:spLocks noGrp="1"/>
          </p:cNvSpPr>
          <p:nvPr>
            <p:ph sz="quarter" idx="1"/>
          </p:nvPr>
        </p:nvSpPr>
        <p:spPr>
          <a:xfrm>
            <a:off x="285720" y="1571612"/>
            <a:ext cx="8643998" cy="2857520"/>
          </a:xfrm>
        </p:spPr>
        <p:txBody>
          <a:bodyPr>
            <a:normAutofit/>
          </a:bodyPr>
          <a:lstStyle/>
          <a:p>
            <a:pPr algn="just"/>
            <a:r>
              <a:rPr lang="en-US" sz="1800" dirty="0">
                <a:latin typeface="Garamond" pitchFamily="18" charset="0"/>
              </a:rPr>
              <a:t>The second stage is </a:t>
            </a:r>
            <a:r>
              <a:rPr lang="en-US" sz="1800" u="sng" dirty="0">
                <a:solidFill>
                  <a:srgbClr val="FF0000"/>
                </a:solidFill>
                <a:latin typeface="Garamond" pitchFamily="18" charset="0"/>
              </a:rPr>
              <a:t>secondary appraisal</a:t>
            </a:r>
            <a:r>
              <a:rPr lang="en-US" sz="1800" dirty="0">
                <a:latin typeface="Garamond" pitchFamily="18" charset="0"/>
              </a:rPr>
              <a:t>, where the subject determines if he or she can </a:t>
            </a:r>
            <a:r>
              <a:rPr lang="en-US" sz="1800" dirty="0">
                <a:solidFill>
                  <a:srgbClr val="FF0000"/>
                </a:solidFill>
                <a:latin typeface="Garamond" pitchFamily="18" charset="0"/>
              </a:rPr>
              <a:t>cope</a:t>
            </a:r>
            <a:r>
              <a:rPr lang="en-US" sz="1800" dirty="0">
                <a:latin typeface="Garamond" pitchFamily="18" charset="0"/>
              </a:rPr>
              <a:t> with the given stressor. </a:t>
            </a:r>
          </a:p>
          <a:p>
            <a:pPr algn="just"/>
            <a:r>
              <a:rPr lang="en-US" sz="1800" dirty="0">
                <a:latin typeface="Garamond" pitchFamily="18" charset="0"/>
              </a:rPr>
              <a:t>Even if the stressor is determined as harmful in the first stage, if the subject decides he or she can cope with it in the second stage, stress will be kept at a minimum.</a:t>
            </a:r>
          </a:p>
          <a:p>
            <a:r>
              <a:rPr lang="en-US" sz="1800" dirty="0">
                <a:latin typeface="Garamond" pitchFamily="18" charset="0"/>
              </a:rPr>
              <a:t>Secondary appraisal occurs after assessment of the event as a </a:t>
            </a:r>
            <a:r>
              <a:rPr lang="en-US" sz="1800" u="sng" dirty="0">
                <a:solidFill>
                  <a:srgbClr val="FF0000"/>
                </a:solidFill>
                <a:latin typeface="Garamond" pitchFamily="18" charset="0"/>
              </a:rPr>
              <a:t>threat or a challenge</a:t>
            </a:r>
            <a:r>
              <a:rPr lang="en-US" sz="1800" dirty="0">
                <a:latin typeface="Garamond" pitchFamily="18" charset="0"/>
              </a:rPr>
              <a:t>. </a:t>
            </a:r>
          </a:p>
          <a:p>
            <a:r>
              <a:rPr lang="en-US" sz="1800" dirty="0">
                <a:latin typeface="Garamond" pitchFamily="18" charset="0"/>
              </a:rPr>
              <a:t>During secondary appraisal the individual now evaluates his or her coping resources and options. </a:t>
            </a:r>
          </a:p>
          <a:p>
            <a:r>
              <a:rPr lang="en-US" sz="1800" dirty="0">
                <a:solidFill>
                  <a:srgbClr val="0070C0"/>
                </a:solidFill>
                <a:latin typeface="Garamond" pitchFamily="18" charset="0"/>
              </a:rPr>
              <a:t>“ How much control do I have?”</a:t>
            </a:r>
          </a:p>
          <a:p>
            <a:endParaRPr lang="en-US" sz="1800" dirty="0">
              <a:latin typeface="Garamond" pitchFamily="18" charset="0"/>
            </a:endParaRPr>
          </a:p>
          <a:p>
            <a:pPr algn="just"/>
            <a:endParaRPr lang="en-US" sz="1800" dirty="0">
              <a:solidFill>
                <a:srgbClr val="FFFF00"/>
              </a:solidFill>
              <a:latin typeface="Garamond" pitchFamily="18" charset="0"/>
            </a:endParaRPr>
          </a:p>
          <a:p>
            <a:endParaRPr lang="en-MY" sz="2000" dirty="0">
              <a:latin typeface="Garamond" pitchFamily="18" charset="0"/>
            </a:endParaRPr>
          </a:p>
        </p:txBody>
      </p:sp>
      <p:sp>
        <p:nvSpPr>
          <p:cNvPr id="4" name="Title 1">
            <a:extLst>
              <a:ext uri="{FF2B5EF4-FFF2-40B4-BE49-F238E27FC236}">
                <a16:creationId xmlns:a16="http://schemas.microsoft.com/office/drawing/2014/main" xmlns="" id="{09F96478-8302-4F76-B675-321C22D1D3E7}"/>
              </a:ext>
            </a:extLst>
          </p:cNvPr>
          <p:cNvSpPr txBox="1">
            <a:spLocks/>
          </p:cNvSpPr>
          <p:nvPr/>
        </p:nvSpPr>
        <p:spPr>
          <a:xfrm>
            <a:off x="4143372" y="142852"/>
            <a:ext cx="5000628" cy="428628"/>
          </a:xfrm>
          <a:prstGeom prst="rect">
            <a:avLst/>
          </a:prstGeom>
          <a:noFill/>
          <a:ln w="31800" cap="flat" cmpd="sng" algn="ctr">
            <a:noFill/>
            <a:prstDash val="solid"/>
          </a:ln>
        </p:spPr>
        <p:style>
          <a:lnRef idx="3">
            <a:schemeClr val="lt1"/>
          </a:lnRef>
          <a:fillRef idx="1">
            <a:schemeClr val="accent1"/>
          </a:fillRef>
          <a:effectRef idx="1">
            <a:schemeClr val="accent1"/>
          </a:effectRef>
          <a:fontRef idx="minor">
            <a:schemeClr val="lt1"/>
          </a:fontRef>
        </p:style>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500">
                  <a:solidFill>
                    <a:schemeClr val="tx2">
                      <a:shade val="20000"/>
                      <a:satMod val="120000"/>
                    </a:schemeClr>
                  </a:solidFill>
                </a:ln>
                <a:solidFill>
                  <a:schemeClr val="tx1"/>
                </a:solidFill>
                <a:effectLst/>
                <a:uLnTx/>
                <a:uFillTx/>
                <a:latin typeface="Berlin Sans FB" pitchFamily="34" charset="0"/>
              </a:rPr>
              <a:t>CONT… </a:t>
            </a:r>
            <a:r>
              <a:rPr kumimoji="0" lang="en-US" sz="1200" b="1" i="0" u="none" strike="noStrike" kern="1200" cap="all" spc="0" normalizeH="0" baseline="0" noProof="0" dirty="0" smtClean="0">
                <a:ln w="500">
                  <a:solidFill>
                    <a:schemeClr val="tx2">
                      <a:shade val="20000"/>
                      <a:satMod val="120000"/>
                    </a:schemeClr>
                  </a:solidFill>
                </a:ln>
                <a:solidFill>
                  <a:schemeClr val="tx1"/>
                </a:solidFill>
                <a:effectLst/>
                <a:uLnTx/>
                <a:uFillTx/>
                <a:latin typeface="Berlin Sans FB" pitchFamily="34" charset="0"/>
              </a:rPr>
              <a:t>(LAZARUS’S TRANSACTIONAL MODEL OF STRESS)</a:t>
            </a:r>
            <a:endParaRPr kumimoji="0" lang="en-MY" sz="2000" b="1" i="0" u="none" strike="noStrike" kern="1200" cap="all" spc="0" normalizeH="0" baseline="0" noProof="0" dirty="0">
              <a:ln w="500">
                <a:solidFill>
                  <a:schemeClr val="tx2">
                    <a:shade val="20000"/>
                    <a:satMod val="120000"/>
                  </a:schemeClr>
                </a:solidFill>
              </a:ln>
              <a:solidFill>
                <a:schemeClr val="tx1"/>
              </a:solidFill>
              <a:effectLst/>
              <a:uLnTx/>
              <a:uFillTx/>
              <a:latin typeface="Berlin Sans FB" pitchFamily="34" charset="0"/>
            </a:endParaRPr>
          </a:p>
        </p:txBody>
      </p:sp>
      <p:pic>
        <p:nvPicPr>
          <p:cNvPr id="5" name="Picture 4">
            <a:extLst>
              <a:ext uri="{FF2B5EF4-FFF2-40B4-BE49-F238E27FC236}">
                <a16:creationId xmlns:a16="http://schemas.microsoft.com/office/drawing/2014/main" xmlns="" id="{BC793306-9FC3-423F-B9B6-3F03F368629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57752" y="3714752"/>
            <a:ext cx="4033838" cy="2941318"/>
          </a:xfrm>
          <a:prstGeom prst="rect">
            <a:avLst/>
          </a:prstGeom>
        </p:spPr>
      </p:pic>
    </p:spTree>
    <p:extLst>
      <p:ext uri="{BB962C8B-B14F-4D97-AF65-F5344CB8AC3E}">
        <p14:creationId xmlns:p14="http://schemas.microsoft.com/office/powerpoint/2010/main" xmlns="" val="51281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152400" y="2895600"/>
            <a:ext cx="1295400" cy="10668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b="1" dirty="0">
                <a:solidFill>
                  <a:schemeClr val="bg1"/>
                </a:solidFill>
                <a:latin typeface="Berlin Sans FB" pitchFamily="34" charset="0"/>
              </a:rPr>
              <a:t>STRESSOR</a:t>
            </a:r>
          </a:p>
        </p:txBody>
      </p:sp>
      <p:sp>
        <p:nvSpPr>
          <p:cNvPr id="15365" name="Rectangle 5"/>
          <p:cNvSpPr>
            <a:spLocks noChangeArrowheads="1"/>
          </p:cNvSpPr>
          <p:nvPr/>
        </p:nvSpPr>
        <p:spPr bwMode="auto">
          <a:xfrm>
            <a:off x="2214546" y="2500306"/>
            <a:ext cx="2057400" cy="280986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b="1" dirty="0">
                <a:solidFill>
                  <a:schemeClr val="bg1"/>
                </a:solidFill>
                <a:latin typeface="Berlin Sans FB" pitchFamily="34" charset="0"/>
              </a:rPr>
              <a:t>PRIMARY </a:t>
            </a:r>
          </a:p>
          <a:p>
            <a:pPr algn="ctr"/>
            <a:r>
              <a:rPr lang="en-US" b="1" dirty="0" smtClean="0">
                <a:solidFill>
                  <a:schemeClr val="bg1"/>
                </a:solidFill>
                <a:latin typeface="Berlin Sans FB" pitchFamily="34" charset="0"/>
              </a:rPr>
              <a:t>APPRAISAL</a:t>
            </a:r>
            <a:endParaRPr lang="en-US" dirty="0">
              <a:solidFill>
                <a:schemeClr val="bg1"/>
              </a:solidFill>
              <a:latin typeface="Berlin Sans FB" pitchFamily="34" charset="0"/>
            </a:endParaRPr>
          </a:p>
          <a:p>
            <a:pPr algn="ctr"/>
            <a:endParaRPr lang="en-US" dirty="0">
              <a:solidFill>
                <a:schemeClr val="bg1"/>
              </a:solidFill>
              <a:latin typeface="Berlin Sans FB" pitchFamily="34" charset="0"/>
            </a:endParaRPr>
          </a:p>
          <a:p>
            <a:pPr algn="ctr"/>
            <a:r>
              <a:rPr lang="en-US" sz="1600" dirty="0">
                <a:solidFill>
                  <a:schemeClr val="bg1"/>
                </a:solidFill>
                <a:latin typeface="Berlin Sans FB" pitchFamily="34" charset="0"/>
              </a:rPr>
              <a:t>Is this event beneficial,</a:t>
            </a:r>
          </a:p>
          <a:p>
            <a:pPr algn="ctr"/>
            <a:r>
              <a:rPr lang="en-US" sz="1600" dirty="0">
                <a:solidFill>
                  <a:schemeClr val="bg1"/>
                </a:solidFill>
                <a:latin typeface="Berlin Sans FB" pitchFamily="34" charset="0"/>
              </a:rPr>
              <a:t> harmful threatening,</a:t>
            </a:r>
          </a:p>
          <a:p>
            <a:pPr algn="ctr"/>
            <a:r>
              <a:rPr lang="en-US" sz="1600" dirty="0">
                <a:solidFill>
                  <a:schemeClr val="bg1"/>
                </a:solidFill>
                <a:latin typeface="Berlin Sans FB" pitchFamily="34" charset="0"/>
              </a:rPr>
              <a:t>Or challenging?</a:t>
            </a:r>
          </a:p>
          <a:p>
            <a:pPr algn="ctr"/>
            <a:endParaRPr lang="en-US" sz="1600" dirty="0">
              <a:solidFill>
                <a:schemeClr val="bg1"/>
              </a:solidFill>
              <a:latin typeface="Berlin Sans FB" pitchFamily="34" charset="0"/>
            </a:endParaRPr>
          </a:p>
          <a:p>
            <a:pPr algn="ctr"/>
            <a:r>
              <a:rPr lang="en-US" sz="1600" dirty="0">
                <a:solidFill>
                  <a:schemeClr val="bg1"/>
                </a:solidFill>
                <a:latin typeface="Berlin Sans FB" pitchFamily="34" charset="0"/>
              </a:rPr>
              <a:t>Emotions are</a:t>
            </a:r>
          </a:p>
          <a:p>
            <a:pPr algn="ctr"/>
            <a:r>
              <a:rPr lang="en-US" sz="1600" dirty="0">
                <a:solidFill>
                  <a:schemeClr val="bg1"/>
                </a:solidFill>
                <a:latin typeface="Berlin Sans FB" pitchFamily="34" charset="0"/>
              </a:rPr>
              <a:t>Generated by the</a:t>
            </a:r>
          </a:p>
          <a:p>
            <a:pPr algn="ctr"/>
            <a:r>
              <a:rPr lang="en-US" sz="1600" dirty="0">
                <a:solidFill>
                  <a:schemeClr val="bg1"/>
                </a:solidFill>
                <a:latin typeface="Berlin Sans FB" pitchFamily="34" charset="0"/>
              </a:rPr>
              <a:t>appraisal</a:t>
            </a:r>
          </a:p>
        </p:txBody>
      </p:sp>
      <p:sp>
        <p:nvSpPr>
          <p:cNvPr id="15366" name="Rectangle 6"/>
          <p:cNvSpPr>
            <a:spLocks noChangeArrowheads="1"/>
          </p:cNvSpPr>
          <p:nvPr/>
        </p:nvSpPr>
        <p:spPr bwMode="auto">
          <a:xfrm>
            <a:off x="4572000" y="2285992"/>
            <a:ext cx="1905000" cy="323849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b="1" dirty="0">
                <a:solidFill>
                  <a:schemeClr val="bg1"/>
                </a:solidFill>
                <a:latin typeface="Berlin Sans FB" pitchFamily="34" charset="0"/>
              </a:rPr>
              <a:t>SECONDARY</a:t>
            </a:r>
          </a:p>
          <a:p>
            <a:pPr algn="ctr"/>
            <a:r>
              <a:rPr lang="en-US" b="1" dirty="0" smtClean="0">
                <a:solidFill>
                  <a:schemeClr val="bg1"/>
                </a:solidFill>
                <a:latin typeface="Berlin Sans FB" pitchFamily="34" charset="0"/>
              </a:rPr>
              <a:t>APPRAISAL</a:t>
            </a:r>
            <a:endParaRPr lang="en-US" dirty="0">
              <a:solidFill>
                <a:schemeClr val="bg1"/>
              </a:solidFill>
              <a:latin typeface="Berlin Sans FB" pitchFamily="34" charset="0"/>
            </a:endParaRPr>
          </a:p>
          <a:p>
            <a:pPr algn="ctr"/>
            <a:endParaRPr lang="en-US" dirty="0">
              <a:solidFill>
                <a:schemeClr val="bg1"/>
              </a:solidFill>
              <a:latin typeface="Berlin Sans FB" pitchFamily="34" charset="0"/>
            </a:endParaRPr>
          </a:p>
          <a:p>
            <a:pPr algn="ctr"/>
            <a:r>
              <a:rPr lang="en-US" dirty="0">
                <a:solidFill>
                  <a:schemeClr val="bg1"/>
                </a:solidFill>
                <a:latin typeface="Berlin Sans FB" pitchFamily="34" charset="0"/>
              </a:rPr>
              <a:t>Can I cope with </a:t>
            </a:r>
          </a:p>
          <a:p>
            <a:pPr algn="ctr"/>
            <a:r>
              <a:rPr lang="en-US" dirty="0">
                <a:solidFill>
                  <a:schemeClr val="bg1"/>
                </a:solidFill>
                <a:latin typeface="Berlin Sans FB" pitchFamily="34" charset="0"/>
              </a:rPr>
              <a:t>the stress?</a:t>
            </a:r>
          </a:p>
          <a:p>
            <a:pPr algn="ctr"/>
            <a:endParaRPr lang="en-US" dirty="0">
              <a:solidFill>
                <a:schemeClr val="bg1"/>
              </a:solidFill>
              <a:latin typeface="Berlin Sans FB" pitchFamily="34" charset="0"/>
            </a:endParaRPr>
          </a:p>
          <a:p>
            <a:pPr algn="ctr"/>
            <a:endParaRPr lang="en-US" dirty="0">
              <a:solidFill>
                <a:schemeClr val="bg1"/>
              </a:solidFill>
              <a:latin typeface="Berlin Sans FB" pitchFamily="34" charset="0"/>
            </a:endParaRPr>
          </a:p>
          <a:p>
            <a:pPr algn="ctr"/>
            <a:r>
              <a:rPr lang="en-US" dirty="0" smtClean="0">
                <a:solidFill>
                  <a:schemeClr val="bg1"/>
                </a:solidFill>
                <a:latin typeface="Berlin Sans FB" pitchFamily="34" charset="0"/>
              </a:rPr>
              <a:t>What are the a</a:t>
            </a:r>
          </a:p>
          <a:p>
            <a:pPr algn="ctr"/>
            <a:r>
              <a:rPr lang="en-US" dirty="0" smtClean="0">
                <a:solidFill>
                  <a:schemeClr val="bg1"/>
                </a:solidFill>
                <a:latin typeface="Berlin Sans FB" pitchFamily="34" charset="0"/>
              </a:rPr>
              <a:t>Alternative</a:t>
            </a:r>
            <a:r>
              <a:rPr lang="en-US" dirty="0" smtClean="0">
                <a:solidFill>
                  <a:schemeClr val="bg1"/>
                </a:solidFill>
                <a:latin typeface="Berlin Sans FB" pitchFamily="34" charset="0"/>
              </a:rPr>
              <a:t>s?</a:t>
            </a:r>
            <a:endParaRPr lang="en-US" dirty="0">
              <a:solidFill>
                <a:schemeClr val="bg1"/>
              </a:solidFill>
            </a:endParaRPr>
          </a:p>
        </p:txBody>
      </p:sp>
      <p:sp>
        <p:nvSpPr>
          <p:cNvPr id="15367" name="Rectangle 7"/>
          <p:cNvSpPr>
            <a:spLocks noChangeArrowheads="1"/>
          </p:cNvSpPr>
          <p:nvPr/>
        </p:nvSpPr>
        <p:spPr bwMode="auto">
          <a:xfrm>
            <a:off x="7000892" y="4143380"/>
            <a:ext cx="1847848" cy="112870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dirty="0">
                <a:solidFill>
                  <a:schemeClr val="bg1"/>
                </a:solidFill>
                <a:latin typeface="Berlin Sans FB" pitchFamily="34" charset="0"/>
              </a:rPr>
              <a:t>Sorry I can’t cope</a:t>
            </a:r>
          </a:p>
          <a:p>
            <a:pPr algn="ctr"/>
            <a:endParaRPr lang="en-US" dirty="0">
              <a:solidFill>
                <a:schemeClr val="bg1"/>
              </a:solidFill>
              <a:latin typeface="Berlin Sans FB" pitchFamily="34" charset="0"/>
            </a:endParaRPr>
          </a:p>
          <a:p>
            <a:pPr algn="ctr"/>
            <a:r>
              <a:rPr lang="en-US" dirty="0">
                <a:solidFill>
                  <a:schemeClr val="bg1"/>
                </a:solidFill>
                <a:latin typeface="Berlin Sans FB" pitchFamily="34" charset="0"/>
              </a:rPr>
              <a:t>I experience a lot </a:t>
            </a:r>
          </a:p>
          <a:p>
            <a:pPr algn="ctr"/>
            <a:r>
              <a:rPr lang="en-US" dirty="0">
                <a:solidFill>
                  <a:schemeClr val="bg1"/>
                </a:solidFill>
                <a:latin typeface="Berlin Sans FB" pitchFamily="34" charset="0"/>
              </a:rPr>
              <a:t>of Stress</a:t>
            </a:r>
          </a:p>
        </p:txBody>
      </p:sp>
      <p:sp>
        <p:nvSpPr>
          <p:cNvPr id="15368" name="Rectangle 8"/>
          <p:cNvSpPr>
            <a:spLocks noChangeArrowheads="1"/>
          </p:cNvSpPr>
          <p:nvPr/>
        </p:nvSpPr>
        <p:spPr bwMode="auto">
          <a:xfrm>
            <a:off x="7000892" y="2714620"/>
            <a:ext cx="1857388" cy="121444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dirty="0">
                <a:solidFill>
                  <a:schemeClr val="bg1"/>
                </a:solidFill>
                <a:latin typeface="Berlin Sans FB" pitchFamily="34" charset="0"/>
              </a:rPr>
              <a:t>Yes I can cope</a:t>
            </a:r>
          </a:p>
          <a:p>
            <a:pPr algn="ctr"/>
            <a:endParaRPr lang="en-US" dirty="0">
              <a:solidFill>
                <a:schemeClr val="bg1"/>
              </a:solidFill>
              <a:latin typeface="Berlin Sans FB" pitchFamily="34" charset="0"/>
            </a:endParaRPr>
          </a:p>
          <a:p>
            <a:pPr algn="ctr"/>
            <a:r>
              <a:rPr lang="en-US" dirty="0">
                <a:solidFill>
                  <a:schemeClr val="bg1"/>
                </a:solidFill>
                <a:latin typeface="Berlin Sans FB" pitchFamily="34" charset="0"/>
              </a:rPr>
              <a:t>Minimum Stress</a:t>
            </a:r>
          </a:p>
        </p:txBody>
      </p:sp>
      <p:sp>
        <p:nvSpPr>
          <p:cNvPr id="15372" name="AutoShape 12"/>
          <p:cNvSpPr>
            <a:spLocks noChangeArrowheads="1"/>
          </p:cNvSpPr>
          <p:nvPr/>
        </p:nvSpPr>
        <p:spPr bwMode="auto">
          <a:xfrm>
            <a:off x="1447800" y="3352800"/>
            <a:ext cx="785091" cy="228600"/>
          </a:xfrm>
          <a:prstGeom prst="rightArrow">
            <a:avLst>
              <a:gd name="adj1" fmla="val 72535"/>
              <a:gd name="adj2" fmla="val 175000"/>
            </a:avLst>
          </a:prstGeom>
          <a:solidFill>
            <a:schemeClr val="accent1"/>
          </a:solidFill>
          <a:ln w="9525">
            <a:solidFill>
              <a:schemeClr val="tx1"/>
            </a:solidFill>
            <a:miter lim="800000"/>
            <a:headEnd/>
            <a:tailEnd/>
          </a:ln>
          <a:effectLst/>
        </p:spPr>
        <p:txBody>
          <a:bodyPr wrap="none" anchor="ctr"/>
          <a:lstStyle/>
          <a:p>
            <a:endParaRPr lang="en-US"/>
          </a:p>
        </p:txBody>
      </p:sp>
      <p:sp>
        <p:nvSpPr>
          <p:cNvPr id="15373" name="AutoShape 13"/>
          <p:cNvSpPr>
            <a:spLocks noChangeArrowheads="1"/>
          </p:cNvSpPr>
          <p:nvPr/>
        </p:nvSpPr>
        <p:spPr bwMode="auto">
          <a:xfrm>
            <a:off x="4214810" y="3000372"/>
            <a:ext cx="533400" cy="76200"/>
          </a:xfrm>
          <a:prstGeom prst="rightArrow">
            <a:avLst>
              <a:gd name="adj1" fmla="val 50000"/>
              <a:gd name="adj2" fmla="val 175000"/>
            </a:avLst>
          </a:prstGeom>
          <a:solidFill>
            <a:schemeClr val="accent1"/>
          </a:solidFill>
          <a:ln w="9525">
            <a:solidFill>
              <a:schemeClr val="tx1"/>
            </a:solidFill>
            <a:miter lim="800000"/>
            <a:headEnd/>
            <a:tailEnd/>
          </a:ln>
          <a:effectLst/>
        </p:spPr>
        <p:txBody>
          <a:bodyPr wrap="none" anchor="ctr"/>
          <a:lstStyle/>
          <a:p>
            <a:endParaRPr lang="en-US"/>
          </a:p>
        </p:txBody>
      </p:sp>
      <p:sp>
        <p:nvSpPr>
          <p:cNvPr id="15374" name="AutoShape 14"/>
          <p:cNvSpPr>
            <a:spLocks noChangeArrowheads="1"/>
          </p:cNvSpPr>
          <p:nvPr/>
        </p:nvSpPr>
        <p:spPr bwMode="auto">
          <a:xfrm>
            <a:off x="6429388" y="3286124"/>
            <a:ext cx="619124" cy="76200"/>
          </a:xfrm>
          <a:prstGeom prst="rightArrow">
            <a:avLst>
              <a:gd name="adj1" fmla="val 50000"/>
              <a:gd name="adj2" fmla="val 250000"/>
            </a:avLst>
          </a:prstGeom>
          <a:solidFill>
            <a:schemeClr val="accent1"/>
          </a:solidFill>
          <a:ln w="9525">
            <a:solidFill>
              <a:schemeClr val="tx1"/>
            </a:solidFill>
            <a:miter lim="800000"/>
            <a:headEnd/>
            <a:tailEnd/>
          </a:ln>
          <a:effectLst/>
        </p:spPr>
        <p:txBody>
          <a:bodyPr wrap="none" anchor="ctr"/>
          <a:lstStyle/>
          <a:p>
            <a:endParaRPr lang="en-US"/>
          </a:p>
        </p:txBody>
      </p:sp>
      <p:sp>
        <p:nvSpPr>
          <p:cNvPr id="15375" name="AutoShape 15"/>
          <p:cNvSpPr>
            <a:spLocks noChangeArrowheads="1"/>
          </p:cNvSpPr>
          <p:nvPr/>
        </p:nvSpPr>
        <p:spPr bwMode="auto">
          <a:xfrm>
            <a:off x="6429388" y="4643446"/>
            <a:ext cx="609600" cy="76200"/>
          </a:xfrm>
          <a:prstGeom prst="rightArrow">
            <a:avLst>
              <a:gd name="adj1" fmla="val 50000"/>
              <a:gd name="adj2" fmla="val 200000"/>
            </a:avLst>
          </a:prstGeom>
          <a:solidFill>
            <a:schemeClr val="accent1"/>
          </a:solidFill>
          <a:ln w="9525">
            <a:solidFill>
              <a:schemeClr val="tx1"/>
            </a:solidFill>
            <a:miter lim="800000"/>
            <a:headEnd/>
            <a:tailEnd/>
          </a:ln>
          <a:effectLst/>
        </p:spPr>
        <p:txBody>
          <a:bodyPr wrap="none" anchor="ctr"/>
          <a:lstStyle/>
          <a:p>
            <a:endParaRPr lang="en-US"/>
          </a:p>
        </p:txBody>
      </p:sp>
      <p:sp>
        <p:nvSpPr>
          <p:cNvPr id="11" name="Title 1">
            <a:extLst>
              <a:ext uri="{FF2B5EF4-FFF2-40B4-BE49-F238E27FC236}">
                <a16:creationId xmlns:a16="http://schemas.microsoft.com/office/drawing/2014/main" xmlns="" id="{09F96478-8302-4F76-B675-321C22D1D3E7}"/>
              </a:ext>
            </a:extLst>
          </p:cNvPr>
          <p:cNvSpPr txBox="1">
            <a:spLocks/>
          </p:cNvSpPr>
          <p:nvPr/>
        </p:nvSpPr>
        <p:spPr>
          <a:xfrm>
            <a:off x="3143240" y="0"/>
            <a:ext cx="5000628" cy="428628"/>
          </a:xfrm>
          <a:prstGeom prst="rect">
            <a:avLst/>
          </a:prstGeom>
          <a:noFill/>
          <a:ln w="31800" cap="flat" cmpd="sng" algn="ctr">
            <a:noFill/>
            <a:prstDash val="solid"/>
          </a:ln>
        </p:spPr>
        <p:style>
          <a:lnRef idx="3">
            <a:schemeClr val="lt1"/>
          </a:lnRef>
          <a:fillRef idx="1">
            <a:schemeClr val="accent1"/>
          </a:fillRef>
          <a:effectRef idx="1">
            <a:schemeClr val="accent1"/>
          </a:effectRef>
          <a:fontRef idx="minor">
            <a:schemeClr val="lt1"/>
          </a:fontRef>
        </p:style>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500">
                  <a:solidFill>
                    <a:schemeClr val="tx2">
                      <a:shade val="20000"/>
                      <a:satMod val="120000"/>
                    </a:schemeClr>
                  </a:solidFill>
                </a:ln>
                <a:solidFill>
                  <a:schemeClr val="tx1"/>
                </a:solidFill>
                <a:effectLst/>
                <a:uLnTx/>
                <a:uFillTx/>
                <a:latin typeface="Berlin Sans FB" pitchFamily="34" charset="0"/>
                <a:ea typeface="+mn-ea"/>
                <a:cs typeface="+mn-cs"/>
              </a:rPr>
              <a:t>CONT… </a:t>
            </a:r>
            <a:r>
              <a:rPr kumimoji="0" lang="en-US" sz="1200" b="1" i="0" u="none" strike="noStrike" kern="1200" cap="all" spc="0" normalizeH="0" baseline="0" noProof="0" dirty="0" smtClean="0">
                <a:ln w="500">
                  <a:solidFill>
                    <a:schemeClr val="tx2">
                      <a:shade val="20000"/>
                      <a:satMod val="120000"/>
                    </a:schemeClr>
                  </a:solidFill>
                </a:ln>
                <a:solidFill>
                  <a:schemeClr val="tx1"/>
                </a:solidFill>
                <a:effectLst/>
                <a:uLnTx/>
                <a:uFillTx/>
                <a:latin typeface="Berlin Sans FB" pitchFamily="34" charset="0"/>
                <a:ea typeface="+mn-ea"/>
                <a:cs typeface="+mn-cs"/>
              </a:rPr>
              <a:t>(LAZARUS’S TRANSACTIONAL MODEL OF STRESS)</a:t>
            </a:r>
            <a:endParaRPr kumimoji="0" lang="en-MY" sz="2000" b="1" i="0" u="none" strike="noStrike" kern="1200" cap="all" spc="0" normalizeH="0" baseline="0" noProof="0" dirty="0">
              <a:ln w="500">
                <a:solidFill>
                  <a:schemeClr val="tx2">
                    <a:shade val="20000"/>
                    <a:satMod val="120000"/>
                  </a:schemeClr>
                </a:solidFill>
              </a:ln>
              <a:solidFill>
                <a:schemeClr val="tx1"/>
              </a:solidFill>
              <a:effectLst/>
              <a:uLnTx/>
              <a:uFillTx/>
              <a:latin typeface="Berlin Sans FB" pitchFamily="34" charset="0"/>
              <a:ea typeface="+mn-ea"/>
              <a:cs typeface="+mn-cs"/>
            </a:endParaRPr>
          </a:p>
        </p:txBody>
      </p:sp>
      <p:sp>
        <p:nvSpPr>
          <p:cNvPr id="12" name="Rectangle 3"/>
          <p:cNvSpPr txBox="1">
            <a:spLocks noChangeArrowheads="1"/>
          </p:cNvSpPr>
          <p:nvPr/>
        </p:nvSpPr>
        <p:spPr>
          <a:xfrm>
            <a:off x="214282" y="500042"/>
            <a:ext cx="8763000" cy="1500198"/>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Berlin Sans FB" pitchFamily="34" charset="0"/>
              </a:rPr>
              <a:t>According to the theory of transactions, stress arises only when a particular transaction is appraised by the person as </a:t>
            </a:r>
            <a:r>
              <a:rPr kumimoji="0" lang="en-US" b="1" i="0" u="none" strike="noStrike" kern="1200" cap="none" spc="0" normalizeH="0" baseline="0" noProof="0" dirty="0" smtClean="0">
                <a:ln>
                  <a:noFill/>
                </a:ln>
                <a:solidFill>
                  <a:srgbClr val="FF0000"/>
                </a:solidFill>
                <a:effectLst/>
                <a:uLnTx/>
                <a:uFillTx/>
                <a:latin typeface="Berlin Sans FB" pitchFamily="34" charset="0"/>
              </a:rPr>
              <a:t>relevant</a:t>
            </a:r>
            <a:r>
              <a:rPr kumimoji="0" lang="en-US" b="0" i="0" u="none" strike="noStrike" kern="1200" cap="none" spc="0" normalizeH="0" baseline="0" noProof="0" dirty="0" smtClean="0">
                <a:ln>
                  <a:noFill/>
                </a:ln>
                <a:solidFill>
                  <a:schemeClr val="tx1"/>
                </a:solidFill>
                <a:effectLst/>
                <a:uLnTx/>
                <a:uFillTx/>
                <a:latin typeface="Berlin Sans FB" pitchFamily="34" charset="0"/>
              </a:rPr>
              <a:t> to his or her well-being.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Berlin Sans FB" pitchFamily="34" charset="0"/>
              </a:rPr>
              <a:t>In order for an event to be appraised as a stressor, it must be personally relevant and there must be a perceived </a:t>
            </a:r>
            <a:r>
              <a:rPr kumimoji="0" lang="en-US" b="1" i="0" u="none" strike="noStrike" kern="1200" cap="none" spc="0" normalizeH="0" baseline="0" noProof="0" dirty="0" smtClean="0">
                <a:ln>
                  <a:noFill/>
                </a:ln>
                <a:solidFill>
                  <a:srgbClr val="FF0000"/>
                </a:solidFill>
                <a:effectLst/>
                <a:uLnTx/>
                <a:uFillTx/>
                <a:latin typeface="Berlin Sans FB" pitchFamily="34" charset="0"/>
              </a:rPr>
              <a:t>mismatch</a:t>
            </a:r>
            <a:r>
              <a:rPr kumimoji="0" lang="en-US" b="0" i="0" u="none" strike="noStrike" kern="1200" cap="none" spc="0" normalizeH="0" baseline="0" noProof="0" dirty="0" smtClean="0">
                <a:ln>
                  <a:noFill/>
                </a:ln>
                <a:solidFill>
                  <a:schemeClr val="tx1"/>
                </a:solidFill>
                <a:effectLst/>
                <a:uLnTx/>
                <a:uFillTx/>
                <a:latin typeface="Berlin Sans FB" pitchFamily="34" charset="0"/>
              </a:rPr>
              <a:t> between a situation's demands and one's resources to cope with it.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smtClean="0">
              <a:latin typeface="Berlin Sans FB"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F67152-66C4-4BDD-9C55-00CDC7F5E7E4}"/>
              </a:ext>
            </a:extLst>
          </p:cNvPr>
          <p:cNvSpPr>
            <a:spLocks noGrp="1"/>
          </p:cNvSpPr>
          <p:nvPr>
            <p:ph type="title"/>
          </p:nvPr>
        </p:nvSpPr>
        <p:spPr>
          <a:xfrm>
            <a:off x="642910" y="285728"/>
            <a:ext cx="8016240" cy="715832"/>
          </a:xfrm>
        </p:spPr>
        <p:style>
          <a:lnRef idx="3">
            <a:schemeClr val="lt1"/>
          </a:lnRef>
          <a:fillRef idx="1">
            <a:schemeClr val="accent5"/>
          </a:fillRef>
          <a:effectRef idx="1">
            <a:schemeClr val="accent5"/>
          </a:effectRef>
          <a:fontRef idx="minor">
            <a:schemeClr val="lt1"/>
          </a:fontRef>
        </p:style>
        <p:txBody>
          <a:bodyPr>
            <a:normAutofit/>
          </a:bodyPr>
          <a:lstStyle/>
          <a:p>
            <a:pPr algn="ctr"/>
            <a:r>
              <a:rPr lang="en-MY" sz="3600" b="1" dirty="0" smtClean="0">
                <a:solidFill>
                  <a:schemeClr val="tx1"/>
                </a:solidFill>
                <a:latin typeface="Berlin Sans FB" pitchFamily="34" charset="0"/>
              </a:rPr>
              <a:t>2 TYPES OF COPING RESPONSES</a:t>
            </a:r>
            <a:endParaRPr lang="en-MY" sz="3600" b="1" dirty="0">
              <a:solidFill>
                <a:schemeClr val="tx1"/>
              </a:solidFill>
              <a:latin typeface="Berlin Sans FB" pitchFamily="34" charset="0"/>
            </a:endParaRPr>
          </a:p>
        </p:txBody>
      </p:sp>
      <p:sp>
        <p:nvSpPr>
          <p:cNvPr id="4" name="Content Placeholder 3"/>
          <p:cNvSpPr>
            <a:spLocks noGrp="1"/>
          </p:cNvSpPr>
          <p:nvPr>
            <p:ph sz="quarter" idx="1"/>
          </p:nvPr>
        </p:nvSpPr>
        <p:spPr/>
        <p:txBody>
          <a:bodyPr>
            <a:normAutofit/>
          </a:bodyPr>
          <a:lstStyle/>
          <a:p>
            <a:r>
              <a:rPr lang="en-MY" sz="1800" dirty="0" smtClean="0">
                <a:latin typeface="Berlin Sans FB" pitchFamily="34" charset="0"/>
              </a:rPr>
              <a:t>Lazarus and </a:t>
            </a:r>
            <a:r>
              <a:rPr lang="en-MY" sz="1800" dirty="0" err="1" smtClean="0">
                <a:latin typeface="Berlin Sans FB" pitchFamily="34" charset="0"/>
              </a:rPr>
              <a:t>Folkman</a:t>
            </a:r>
            <a:r>
              <a:rPr lang="en-MY" sz="1800" dirty="0" smtClean="0">
                <a:latin typeface="Berlin Sans FB" pitchFamily="34" charset="0"/>
              </a:rPr>
              <a:t> (1984) suggested there are two types of coping responses </a:t>
            </a:r>
            <a:r>
              <a:rPr lang="en-MY" sz="1800" dirty="0" smtClean="0">
                <a:solidFill>
                  <a:srgbClr val="FF0000"/>
                </a:solidFill>
                <a:latin typeface="Berlin Sans FB" pitchFamily="34" charset="0"/>
              </a:rPr>
              <a:t>emotion focused</a:t>
            </a:r>
            <a:r>
              <a:rPr lang="en-MY" sz="1800" dirty="0" smtClean="0">
                <a:latin typeface="Berlin Sans FB" pitchFamily="34" charset="0"/>
              </a:rPr>
              <a:t> and </a:t>
            </a:r>
            <a:r>
              <a:rPr lang="en-MY" sz="1800" dirty="0" smtClean="0">
                <a:solidFill>
                  <a:srgbClr val="FF0000"/>
                </a:solidFill>
                <a:latin typeface="Berlin Sans FB" pitchFamily="34" charset="0"/>
              </a:rPr>
              <a:t>problem </a:t>
            </a:r>
            <a:r>
              <a:rPr lang="en-MY" sz="1800" dirty="0" smtClean="0">
                <a:solidFill>
                  <a:srgbClr val="FF0000"/>
                </a:solidFill>
                <a:latin typeface="Berlin Sans FB" pitchFamily="34" charset="0"/>
              </a:rPr>
              <a:t>focused.</a:t>
            </a:r>
            <a:endParaRPr lang="en-MY" sz="1800" dirty="0">
              <a:latin typeface="Berlin Sans FB" pitchFamily="34" charset="0"/>
            </a:endParaRPr>
          </a:p>
        </p:txBody>
      </p:sp>
      <p:pic>
        <p:nvPicPr>
          <p:cNvPr id="5" name="Picture 4" descr="26.png"/>
          <p:cNvPicPr>
            <a:picLocks noChangeAspect="1"/>
          </p:cNvPicPr>
          <p:nvPr/>
        </p:nvPicPr>
        <p:blipFill>
          <a:blip r:embed="rId2"/>
          <a:srcRect l="12963" t="18425" r="14814" b="15625"/>
          <a:stretch>
            <a:fillRect/>
          </a:stretch>
        </p:blipFill>
        <p:spPr>
          <a:xfrm>
            <a:off x="428596" y="2357430"/>
            <a:ext cx="2928958" cy="3964809"/>
          </a:xfrm>
          <a:prstGeom prst="rect">
            <a:avLst/>
          </a:prstGeom>
        </p:spPr>
      </p:pic>
      <p:cxnSp>
        <p:nvCxnSpPr>
          <p:cNvPr id="9" name="Straight Arrow Connector 8"/>
          <p:cNvCxnSpPr/>
          <p:nvPr/>
        </p:nvCxnSpPr>
        <p:spPr>
          <a:xfrm flipV="1">
            <a:off x="3929058" y="5286388"/>
            <a:ext cx="795342"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1" name="Picture 10">
            <a:extLst>
              <a:ext uri="{FF2B5EF4-FFF2-40B4-BE49-F238E27FC236}">
                <a16:creationId xmlns:a16="http://schemas.microsoft.com/office/drawing/2014/main" xmlns="" id="{278B0EF3-84CA-40C8-B803-ADA3C754927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00628" y="2928934"/>
            <a:ext cx="3559671" cy="3143272"/>
          </a:xfrm>
          <a:prstGeom prst="rect">
            <a:avLst/>
          </a:prstGeom>
        </p:spPr>
      </p:pic>
      <p:sp>
        <p:nvSpPr>
          <p:cNvPr id="12" name="Right Brace 11"/>
          <p:cNvSpPr/>
          <p:nvPr/>
        </p:nvSpPr>
        <p:spPr>
          <a:xfrm>
            <a:off x="3428992" y="5429264"/>
            <a:ext cx="214314" cy="42862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MY"/>
          </a:p>
        </p:txBody>
      </p:sp>
    </p:spTree>
    <p:extLst>
      <p:ext uri="{BB962C8B-B14F-4D97-AF65-F5344CB8AC3E}">
        <p14:creationId xmlns:p14="http://schemas.microsoft.com/office/powerpoint/2010/main" xmlns="" val="24292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57158" y="785795"/>
          <a:ext cx="8501122" cy="5357850"/>
        </p:xfrm>
        <a:graphic>
          <a:graphicData uri="http://schemas.openxmlformats.org/drawingml/2006/table">
            <a:tbl>
              <a:tblPr firstRow="1" bandRow="1">
                <a:tableStyleId>{5C22544A-7EE6-4342-B048-85BDC9FD1C3A}</a:tableStyleId>
              </a:tblPr>
              <a:tblGrid>
                <a:gridCol w="4250561"/>
                <a:gridCol w="4250561"/>
              </a:tblGrid>
              <a:tr h="504675">
                <a:tc>
                  <a:txBody>
                    <a:bodyPr/>
                    <a:lstStyle/>
                    <a:p>
                      <a:pPr algn="ctr"/>
                      <a:r>
                        <a:rPr lang="en-MY" sz="1800" b="1" i="0" kern="1200" dirty="0" smtClean="0">
                          <a:solidFill>
                            <a:schemeClr val="bg1"/>
                          </a:solidFill>
                          <a:latin typeface="Berlin Sans FB" pitchFamily="34" charset="0"/>
                          <a:ea typeface="+mn-ea"/>
                          <a:cs typeface="+mn-cs"/>
                        </a:rPr>
                        <a:t>PROBLEM-FOCUSED COPING</a:t>
                      </a:r>
                      <a:endParaRPr lang="en-MY" b="1" dirty="0">
                        <a:solidFill>
                          <a:schemeClr val="bg1"/>
                        </a:solidFill>
                        <a:latin typeface="Berlin Sans FB" pitchFamily="34" charset="0"/>
                      </a:endParaRPr>
                    </a:p>
                  </a:txBody>
                  <a:tcPr/>
                </a:tc>
                <a:tc>
                  <a:txBody>
                    <a:bodyPr/>
                    <a:lstStyle/>
                    <a:p>
                      <a:pPr algn="ctr"/>
                      <a:r>
                        <a:rPr lang="en-MY" sz="1800" b="1" i="0" kern="1200" dirty="0" smtClean="0">
                          <a:solidFill>
                            <a:schemeClr val="bg1"/>
                          </a:solidFill>
                          <a:latin typeface="Berlin Sans FB" pitchFamily="34" charset="0"/>
                          <a:ea typeface="+mn-ea"/>
                          <a:cs typeface="+mn-cs"/>
                        </a:rPr>
                        <a:t>EMOTION-FOCUSED COPING</a:t>
                      </a:r>
                      <a:endParaRPr lang="en-MY" b="1" dirty="0">
                        <a:solidFill>
                          <a:schemeClr val="bg1"/>
                        </a:solidFill>
                        <a:latin typeface="Berlin Sans FB" pitchFamily="34" charset="0"/>
                      </a:endParaRPr>
                    </a:p>
                  </a:txBody>
                  <a:tcPr/>
                </a:tc>
              </a:tr>
              <a:tr h="1617725">
                <a:tc>
                  <a:txBody>
                    <a:bodyPr/>
                    <a:lstStyle/>
                    <a:p>
                      <a:r>
                        <a:rPr lang="en-MY" sz="1800" b="0" i="0" kern="1200" dirty="0" smtClean="0">
                          <a:solidFill>
                            <a:schemeClr val="bg1"/>
                          </a:solidFill>
                          <a:latin typeface="Garamond" pitchFamily="18" charset="0"/>
                          <a:ea typeface="+mn-ea"/>
                          <a:cs typeface="+mn-cs"/>
                        </a:rPr>
                        <a:t>is that kind of coping aimed at </a:t>
                      </a:r>
                      <a:r>
                        <a:rPr lang="en-MY" sz="1800" b="1" i="0" kern="1200" dirty="0" smtClean="0">
                          <a:solidFill>
                            <a:schemeClr val="bg1"/>
                          </a:solidFill>
                          <a:latin typeface="Garamond" pitchFamily="18" charset="0"/>
                          <a:ea typeface="+mn-ea"/>
                          <a:cs typeface="+mn-cs"/>
                        </a:rPr>
                        <a:t>resolving the stressful situation </a:t>
                      </a:r>
                      <a:r>
                        <a:rPr lang="en-MY" sz="1800" b="0" i="0" kern="1200" dirty="0" smtClean="0">
                          <a:solidFill>
                            <a:schemeClr val="bg1"/>
                          </a:solidFill>
                          <a:latin typeface="Garamond" pitchFamily="18" charset="0"/>
                          <a:ea typeface="+mn-ea"/>
                          <a:cs typeface="+mn-cs"/>
                        </a:rPr>
                        <a:t>or event or </a:t>
                      </a:r>
                      <a:r>
                        <a:rPr lang="en-MY" sz="1800" b="1" i="0" kern="1200" dirty="0" smtClean="0">
                          <a:solidFill>
                            <a:schemeClr val="bg1"/>
                          </a:solidFill>
                          <a:latin typeface="Garamond" pitchFamily="18" charset="0"/>
                          <a:ea typeface="+mn-ea"/>
                          <a:cs typeface="+mn-cs"/>
                        </a:rPr>
                        <a:t>altering the source of the stress</a:t>
                      </a:r>
                      <a:r>
                        <a:rPr lang="en-MY" sz="1800" b="0" i="0" kern="1200" dirty="0" smtClean="0">
                          <a:solidFill>
                            <a:schemeClr val="bg1"/>
                          </a:solidFill>
                          <a:latin typeface="Garamond" pitchFamily="18" charset="0"/>
                          <a:ea typeface="+mn-ea"/>
                          <a:cs typeface="+mn-cs"/>
                        </a:rPr>
                        <a:t>, consequently directly reducing the stress.</a:t>
                      </a:r>
                    </a:p>
                  </a:txBody>
                  <a:tcPr/>
                </a:tc>
                <a:tc>
                  <a:txBody>
                    <a:bodyPr/>
                    <a:lstStyle/>
                    <a:p>
                      <a:r>
                        <a:rPr lang="en-MY" sz="1800" b="0" i="0" kern="1200" dirty="0" smtClean="0">
                          <a:solidFill>
                            <a:schemeClr val="bg1"/>
                          </a:solidFill>
                          <a:latin typeface="Garamond" pitchFamily="18" charset="0"/>
                          <a:ea typeface="+mn-ea"/>
                          <a:cs typeface="+mn-cs"/>
                        </a:rPr>
                        <a:t>is a type of stress management that attempts </a:t>
                      </a:r>
                      <a:r>
                        <a:rPr lang="en-MY" sz="1800" b="1" i="0" kern="1200" dirty="0" smtClean="0">
                          <a:solidFill>
                            <a:schemeClr val="bg1"/>
                          </a:solidFill>
                          <a:latin typeface="Garamond" pitchFamily="18" charset="0"/>
                          <a:ea typeface="+mn-ea"/>
                          <a:cs typeface="+mn-cs"/>
                        </a:rPr>
                        <a:t>to reduce negative emotional responses </a:t>
                      </a:r>
                      <a:r>
                        <a:rPr lang="en-MY" sz="1800" b="0" i="0" kern="1200" dirty="0" smtClean="0">
                          <a:solidFill>
                            <a:schemeClr val="bg1"/>
                          </a:solidFill>
                          <a:latin typeface="Garamond" pitchFamily="18" charset="0"/>
                          <a:ea typeface="+mn-ea"/>
                          <a:cs typeface="+mn-cs"/>
                        </a:rPr>
                        <a:t>associated with stress.</a:t>
                      </a:r>
                    </a:p>
                  </a:txBody>
                  <a:tcPr/>
                </a:tc>
              </a:tr>
              <a:tr h="1617725">
                <a:tc>
                  <a:txBody>
                    <a:bodyPr/>
                    <a:lstStyle/>
                    <a:p>
                      <a:r>
                        <a:rPr lang="en-MY" sz="1800" b="0" i="0" kern="1200" dirty="0" smtClean="0">
                          <a:solidFill>
                            <a:schemeClr val="bg1"/>
                          </a:solidFill>
                          <a:latin typeface="Garamond" pitchFamily="18" charset="0"/>
                          <a:ea typeface="+mn-ea"/>
                          <a:cs typeface="+mn-cs"/>
                        </a:rPr>
                        <a:t>Problem focused strategies aim to remove or reduce the cause of the stressor. Most</a:t>
                      </a:r>
                      <a:r>
                        <a:rPr lang="en-MY" sz="1800" b="0" i="0" kern="1200" baseline="0" dirty="0" smtClean="0">
                          <a:solidFill>
                            <a:schemeClr val="bg1"/>
                          </a:solidFill>
                          <a:latin typeface="Garamond" pitchFamily="18" charset="0"/>
                          <a:ea typeface="+mn-ea"/>
                          <a:cs typeface="+mn-cs"/>
                        </a:rPr>
                        <a:t> effective when you have the personal control.</a:t>
                      </a:r>
                      <a:endParaRPr lang="en-MY" dirty="0">
                        <a:solidFill>
                          <a:schemeClr val="bg1"/>
                        </a:solidFill>
                        <a:latin typeface="Garamond" pitchFamily="18" charset="0"/>
                      </a:endParaRPr>
                    </a:p>
                  </a:txBody>
                  <a:tcPr/>
                </a:tc>
                <a:tc>
                  <a:txBody>
                    <a:bodyPr/>
                    <a:lstStyle/>
                    <a:p>
                      <a:r>
                        <a:rPr lang="en-MY" sz="1800" b="0" i="0" kern="1200" dirty="0" smtClean="0">
                          <a:solidFill>
                            <a:schemeClr val="bg1"/>
                          </a:solidFill>
                          <a:latin typeface="Garamond" pitchFamily="18" charset="0"/>
                          <a:ea typeface="+mn-ea"/>
                          <a:cs typeface="+mn-cs"/>
                        </a:rPr>
                        <a:t>Emotion-focused techniques might be the only realistic option when the source of stress is outside the person’s control.</a:t>
                      </a:r>
                      <a:r>
                        <a:rPr lang="en-MY" sz="1800" b="0" i="0" kern="1200" baseline="0" dirty="0" smtClean="0">
                          <a:solidFill>
                            <a:schemeClr val="bg1"/>
                          </a:solidFill>
                          <a:latin typeface="Garamond" pitchFamily="18" charset="0"/>
                          <a:ea typeface="+mn-ea"/>
                          <a:cs typeface="+mn-cs"/>
                        </a:rPr>
                        <a:t> It is used when we cannot change a stressor.</a:t>
                      </a:r>
                      <a:endParaRPr lang="en-MY" dirty="0">
                        <a:solidFill>
                          <a:schemeClr val="bg1"/>
                        </a:solidFill>
                        <a:latin typeface="Garamond" pitchFamily="18" charset="0"/>
                      </a:endParaRPr>
                    </a:p>
                  </a:txBody>
                  <a:tcPr/>
                </a:tc>
              </a:tr>
              <a:tr h="1617725">
                <a:tc>
                  <a:txBody>
                    <a:bodyPr/>
                    <a:lstStyle/>
                    <a:p>
                      <a:pPr>
                        <a:buFont typeface="Arial" pitchFamily="34" charset="0"/>
                        <a:buChar char="•"/>
                      </a:pPr>
                      <a:r>
                        <a:rPr lang="en-MY" sz="1800" b="0" i="0" kern="1200" dirty="0" smtClean="0">
                          <a:solidFill>
                            <a:schemeClr val="bg1"/>
                          </a:solidFill>
                          <a:latin typeface="Garamond" pitchFamily="18" charset="0"/>
                          <a:ea typeface="+mn-ea"/>
                          <a:cs typeface="+mn-cs"/>
                        </a:rPr>
                        <a:t> Problem-solving.</a:t>
                      </a:r>
                    </a:p>
                    <a:p>
                      <a:pPr>
                        <a:buFont typeface="Arial" pitchFamily="34" charset="0"/>
                        <a:buChar char="•"/>
                      </a:pPr>
                      <a:r>
                        <a:rPr lang="en-MY" sz="1800" b="0" i="0" kern="1200" baseline="0" dirty="0" smtClean="0">
                          <a:solidFill>
                            <a:schemeClr val="bg1"/>
                          </a:solidFill>
                          <a:latin typeface="Garamond" pitchFamily="18" charset="0"/>
                          <a:ea typeface="+mn-ea"/>
                          <a:cs typeface="+mn-cs"/>
                        </a:rPr>
                        <a:t> </a:t>
                      </a:r>
                      <a:r>
                        <a:rPr lang="en-MY" sz="1800" b="0" i="0" kern="1200" dirty="0" smtClean="0">
                          <a:solidFill>
                            <a:schemeClr val="bg1"/>
                          </a:solidFill>
                          <a:latin typeface="Garamond" pitchFamily="18" charset="0"/>
                          <a:ea typeface="+mn-ea"/>
                          <a:cs typeface="+mn-cs"/>
                        </a:rPr>
                        <a:t>Time-management</a:t>
                      </a:r>
                    </a:p>
                    <a:p>
                      <a:pPr>
                        <a:buFont typeface="Arial" pitchFamily="34" charset="0"/>
                        <a:buChar char="•"/>
                      </a:pPr>
                      <a:r>
                        <a:rPr lang="en-MY" sz="1800" b="0" i="0" kern="1200" baseline="0" dirty="0" smtClean="0">
                          <a:solidFill>
                            <a:schemeClr val="bg1"/>
                          </a:solidFill>
                          <a:latin typeface="Garamond" pitchFamily="18" charset="0"/>
                          <a:ea typeface="+mn-ea"/>
                          <a:cs typeface="+mn-cs"/>
                        </a:rPr>
                        <a:t> </a:t>
                      </a:r>
                      <a:r>
                        <a:rPr lang="en-MY" sz="1800" b="0" i="0" kern="1200" dirty="0" smtClean="0">
                          <a:solidFill>
                            <a:schemeClr val="bg1"/>
                          </a:solidFill>
                          <a:latin typeface="Garamond" pitchFamily="18" charset="0"/>
                          <a:ea typeface="+mn-ea"/>
                          <a:cs typeface="+mn-cs"/>
                        </a:rPr>
                        <a:t>Obtaining instrumental social support.</a:t>
                      </a:r>
                    </a:p>
                    <a:p>
                      <a:endParaRPr lang="en-MY" dirty="0">
                        <a:solidFill>
                          <a:schemeClr val="bg1"/>
                        </a:solidFill>
                        <a:latin typeface="Garamond" pitchFamily="18" charset="0"/>
                      </a:endParaRPr>
                    </a:p>
                  </a:txBody>
                  <a:tcPr/>
                </a:tc>
                <a:tc>
                  <a:txBody>
                    <a:bodyPr/>
                    <a:lstStyle/>
                    <a:p>
                      <a:pPr>
                        <a:buFont typeface="Arial" pitchFamily="34" charset="0"/>
                        <a:buChar char="•"/>
                      </a:pPr>
                      <a:r>
                        <a:rPr lang="en-MY" sz="1800" b="0" i="0" kern="1200" dirty="0" smtClean="0">
                          <a:solidFill>
                            <a:schemeClr val="bg1"/>
                          </a:solidFill>
                          <a:latin typeface="Garamond" pitchFamily="18" charset="0"/>
                          <a:ea typeface="+mn-ea"/>
                          <a:cs typeface="+mn-cs"/>
                        </a:rPr>
                        <a:t> Distraction</a:t>
                      </a:r>
                      <a:r>
                        <a:rPr lang="en-MY" sz="1800" b="0" i="0" kern="1200" baseline="0" dirty="0" smtClean="0">
                          <a:solidFill>
                            <a:schemeClr val="bg1"/>
                          </a:solidFill>
                          <a:latin typeface="Garamond" pitchFamily="18" charset="0"/>
                          <a:ea typeface="+mn-ea"/>
                          <a:cs typeface="+mn-cs"/>
                        </a:rPr>
                        <a:t> with pleasurable activities</a:t>
                      </a:r>
                      <a:endParaRPr lang="en-MY" sz="1800" b="0" i="0" kern="1200" dirty="0" smtClean="0">
                        <a:solidFill>
                          <a:schemeClr val="bg1"/>
                        </a:solidFill>
                        <a:latin typeface="Garamond" pitchFamily="18" charset="0"/>
                        <a:ea typeface="+mn-ea"/>
                        <a:cs typeface="+mn-cs"/>
                      </a:endParaRPr>
                    </a:p>
                    <a:p>
                      <a:pPr>
                        <a:buFont typeface="Arial" pitchFamily="34" charset="0"/>
                        <a:buChar char="•"/>
                      </a:pPr>
                      <a:r>
                        <a:rPr lang="en-MY" sz="1800" b="0" i="0" kern="1200" baseline="0" dirty="0" smtClean="0">
                          <a:solidFill>
                            <a:schemeClr val="bg1"/>
                          </a:solidFill>
                          <a:latin typeface="Garamond" pitchFamily="18" charset="0"/>
                          <a:ea typeface="+mn-ea"/>
                          <a:cs typeface="+mn-cs"/>
                        </a:rPr>
                        <a:t> </a:t>
                      </a:r>
                      <a:r>
                        <a:rPr lang="en-MY" sz="1800" b="0" i="0" kern="1200" dirty="0" smtClean="0">
                          <a:solidFill>
                            <a:schemeClr val="bg1"/>
                          </a:solidFill>
                          <a:latin typeface="Garamond" pitchFamily="18" charset="0"/>
                          <a:ea typeface="+mn-ea"/>
                          <a:cs typeface="+mn-cs"/>
                        </a:rPr>
                        <a:t>Talking</a:t>
                      </a:r>
                      <a:r>
                        <a:rPr lang="en-MY" sz="1800" b="0" i="0" kern="1200" baseline="0" dirty="0" smtClean="0">
                          <a:solidFill>
                            <a:schemeClr val="bg1"/>
                          </a:solidFill>
                          <a:latin typeface="Garamond" pitchFamily="18" charset="0"/>
                          <a:ea typeface="+mn-ea"/>
                          <a:cs typeface="+mn-cs"/>
                        </a:rPr>
                        <a:t> with a friend</a:t>
                      </a:r>
                      <a:endParaRPr lang="en-MY" sz="1800" b="0" i="0" kern="1200" dirty="0" smtClean="0">
                        <a:solidFill>
                          <a:schemeClr val="bg1"/>
                        </a:solidFill>
                        <a:latin typeface="Garamond" pitchFamily="18" charset="0"/>
                        <a:ea typeface="+mn-ea"/>
                        <a:cs typeface="+mn-cs"/>
                      </a:endParaRPr>
                    </a:p>
                    <a:p>
                      <a:pPr>
                        <a:buFont typeface="Arial" pitchFamily="34" charset="0"/>
                        <a:buChar char="•"/>
                      </a:pPr>
                      <a:r>
                        <a:rPr lang="en-MY" sz="1800" b="0" i="0" kern="1200" baseline="0" dirty="0" smtClean="0">
                          <a:solidFill>
                            <a:schemeClr val="bg1"/>
                          </a:solidFill>
                          <a:latin typeface="Garamond" pitchFamily="18" charset="0"/>
                          <a:ea typeface="+mn-ea"/>
                          <a:cs typeface="+mn-cs"/>
                        </a:rPr>
                        <a:t> </a:t>
                      </a:r>
                      <a:r>
                        <a:rPr lang="en-MY" sz="1800" b="0" i="0" kern="1200" dirty="0" smtClean="0">
                          <a:solidFill>
                            <a:schemeClr val="bg1"/>
                          </a:solidFill>
                          <a:latin typeface="Garamond" pitchFamily="18" charset="0"/>
                          <a:ea typeface="+mn-ea"/>
                          <a:cs typeface="+mn-cs"/>
                        </a:rPr>
                        <a:t>Obtaining emotional support.</a:t>
                      </a:r>
                    </a:p>
                    <a:p>
                      <a:endParaRPr lang="en-MY" dirty="0">
                        <a:solidFill>
                          <a:schemeClr val="bg1"/>
                        </a:solidFill>
                        <a:latin typeface="Garamond" pitchFamily="18" charset="0"/>
                      </a:endParaRPr>
                    </a:p>
                  </a:txBody>
                  <a:tcPr/>
                </a:tc>
              </a:tr>
            </a:tbl>
          </a:graphicData>
        </a:graphic>
      </p:graphicFrame>
    </p:spTree>
    <p:extLst>
      <p:ext uri="{BB962C8B-B14F-4D97-AF65-F5344CB8AC3E}">
        <p14:creationId xmlns:p14="http://schemas.microsoft.com/office/powerpoint/2010/main" xmlns="" val="256214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285720" y="1643050"/>
            <a:ext cx="4572032" cy="4714908"/>
          </a:xfrm>
          <a:noFill/>
        </p:spPr>
        <p:txBody>
          <a:bodyPr>
            <a:normAutofit/>
          </a:bodyPr>
          <a:lstStyle/>
          <a:p>
            <a:pPr>
              <a:lnSpc>
                <a:spcPct val="90000"/>
              </a:lnSpc>
              <a:buNone/>
            </a:pPr>
            <a:r>
              <a:rPr lang="en-US" sz="1600" dirty="0" smtClean="0">
                <a:solidFill>
                  <a:srgbClr val="FF0000"/>
                </a:solidFill>
                <a:latin typeface="Berlin Sans FB" pitchFamily="34" charset="0"/>
              </a:rPr>
              <a:t>MODELS OF STRESS </a:t>
            </a:r>
          </a:p>
          <a:p>
            <a:pPr>
              <a:lnSpc>
                <a:spcPct val="90000"/>
              </a:lnSpc>
            </a:pPr>
            <a:r>
              <a:rPr lang="en-US" sz="1600" dirty="0" smtClean="0">
                <a:latin typeface="Berlin Sans FB" pitchFamily="34" charset="0"/>
              </a:rPr>
              <a:t>Families </a:t>
            </a:r>
            <a:r>
              <a:rPr lang="en-US" sz="1600" dirty="0">
                <a:latin typeface="Berlin Sans FB" pitchFamily="34" charset="0"/>
              </a:rPr>
              <a:t>go through four (4) stages when faced with a crisis: </a:t>
            </a:r>
            <a:endParaRPr lang="en-US" sz="1600" u="sng" dirty="0">
              <a:latin typeface="Berlin Sans FB" pitchFamily="34" charset="0"/>
            </a:endParaRPr>
          </a:p>
          <a:p>
            <a:pPr lvl="1">
              <a:buFont typeface="Wingdings" panose="05000000000000000000" pitchFamily="2" charset="2"/>
              <a:buChar char="Ø"/>
            </a:pPr>
            <a:r>
              <a:rPr lang="en-US" sz="1600" u="sng" dirty="0">
                <a:solidFill>
                  <a:srgbClr val="FF0000"/>
                </a:solidFill>
                <a:latin typeface="Berlin Sans FB" pitchFamily="34" charset="0"/>
              </a:rPr>
              <a:t>Crisis</a:t>
            </a:r>
          </a:p>
          <a:p>
            <a:pPr lvl="1">
              <a:buFont typeface="Wingdings" panose="05000000000000000000" pitchFamily="2" charset="2"/>
              <a:buChar char="Ø"/>
            </a:pPr>
            <a:r>
              <a:rPr lang="en-US" sz="1600" u="sng" dirty="0">
                <a:solidFill>
                  <a:srgbClr val="FF0000"/>
                </a:solidFill>
                <a:latin typeface="Berlin Sans FB" pitchFamily="34" charset="0"/>
              </a:rPr>
              <a:t>Disorganization</a:t>
            </a:r>
          </a:p>
          <a:p>
            <a:pPr lvl="1">
              <a:buFont typeface="Wingdings" panose="05000000000000000000" pitchFamily="2" charset="2"/>
              <a:buChar char="Ø"/>
            </a:pPr>
            <a:r>
              <a:rPr lang="en-US" sz="1600" u="sng" dirty="0">
                <a:solidFill>
                  <a:srgbClr val="FF0000"/>
                </a:solidFill>
                <a:latin typeface="Berlin Sans FB" pitchFamily="34" charset="0"/>
              </a:rPr>
              <a:t>Recovery</a:t>
            </a:r>
          </a:p>
          <a:p>
            <a:pPr lvl="1">
              <a:buFont typeface="Wingdings" panose="05000000000000000000" pitchFamily="2" charset="2"/>
              <a:buChar char="Ø"/>
            </a:pPr>
            <a:r>
              <a:rPr lang="en-US" sz="1600" u="sng" dirty="0">
                <a:solidFill>
                  <a:srgbClr val="FF0000"/>
                </a:solidFill>
                <a:latin typeface="Berlin Sans FB" pitchFamily="34" charset="0"/>
              </a:rPr>
              <a:t>Reorganization</a:t>
            </a:r>
            <a:r>
              <a:rPr lang="en-US" sz="1600" dirty="0">
                <a:solidFill>
                  <a:srgbClr val="FF0000"/>
                </a:solidFill>
                <a:latin typeface="Berlin Sans FB" pitchFamily="34" charset="0"/>
              </a:rPr>
              <a:t>. </a:t>
            </a:r>
          </a:p>
          <a:p>
            <a:pPr algn="just">
              <a:lnSpc>
                <a:spcPct val="90000"/>
              </a:lnSpc>
            </a:pPr>
            <a:r>
              <a:rPr lang="en-US" sz="1600" dirty="0" smtClean="0">
                <a:latin typeface="Berlin Sans FB" pitchFamily="34" charset="0"/>
              </a:rPr>
              <a:t>After </a:t>
            </a:r>
            <a:r>
              <a:rPr lang="en-US" sz="1600" dirty="0">
                <a:latin typeface="Berlin Sans FB" pitchFamily="34" charset="0"/>
              </a:rPr>
              <a:t>a crisis, families have to cope with the situation, before they enter into the recovery phase which can be short or long.  </a:t>
            </a:r>
          </a:p>
          <a:p>
            <a:pPr algn="just">
              <a:lnSpc>
                <a:spcPct val="90000"/>
              </a:lnSpc>
            </a:pPr>
            <a:r>
              <a:rPr lang="en-US" sz="1600" dirty="0">
                <a:latin typeface="Berlin Sans FB" pitchFamily="34" charset="0"/>
              </a:rPr>
              <a:t>Communication skills may improve as  families</a:t>
            </a:r>
            <a:r>
              <a:rPr lang="en-US" sz="1600" b="1" dirty="0">
                <a:latin typeface="Berlin Sans FB" pitchFamily="34" charset="0"/>
              </a:rPr>
              <a:t> </a:t>
            </a:r>
            <a:r>
              <a:rPr lang="en-US" sz="1600" dirty="0">
                <a:latin typeface="Berlin Sans FB" pitchFamily="34" charset="0"/>
              </a:rPr>
              <a:t>try to solve problems </a:t>
            </a:r>
            <a:r>
              <a:rPr lang="en-US" sz="1600" dirty="0" smtClean="0">
                <a:latin typeface="Berlin Sans FB" pitchFamily="34" charset="0"/>
              </a:rPr>
              <a:t>(</a:t>
            </a:r>
            <a:r>
              <a:rPr lang="en-US" sz="1600" dirty="0">
                <a:latin typeface="Berlin Sans FB" pitchFamily="34" charset="0"/>
              </a:rPr>
              <a:t>i.e.-birth of a newborn) or may break down further (i.e.-divorce). </a:t>
            </a:r>
          </a:p>
        </p:txBody>
      </p:sp>
      <p:sp>
        <p:nvSpPr>
          <p:cNvPr id="62466" name="Rectangle 2"/>
          <p:cNvSpPr>
            <a:spLocks noGrp="1" noRot="1" noChangeArrowheads="1"/>
          </p:cNvSpPr>
          <p:nvPr>
            <p:ph type="title"/>
          </p:nvPr>
        </p:nvSpPr>
        <p:spPr>
          <a:xfrm>
            <a:off x="0" y="785794"/>
            <a:ext cx="9144000" cy="414318"/>
          </a:xfrm>
          <a:noFill/>
        </p:spPr>
        <p:txBody>
          <a:bodyPr>
            <a:noAutofit/>
          </a:bodyPr>
          <a:lstStyle/>
          <a:p>
            <a:pPr algn="ctr"/>
            <a:r>
              <a:rPr lang="en-US" sz="2000" b="1" dirty="0" smtClean="0">
                <a:solidFill>
                  <a:srgbClr val="0070C0"/>
                </a:solidFill>
                <a:effectLst/>
                <a:latin typeface="Berlin Sans FB" pitchFamily="34" charset="0"/>
              </a:rPr>
              <a:t/>
            </a:r>
            <a:br>
              <a:rPr lang="en-US" sz="2000" b="1" dirty="0" smtClean="0">
                <a:solidFill>
                  <a:srgbClr val="0070C0"/>
                </a:solidFill>
                <a:effectLst/>
                <a:latin typeface="Berlin Sans FB" pitchFamily="34" charset="0"/>
              </a:rPr>
            </a:br>
            <a:r>
              <a:rPr lang="en-US" sz="2000" b="1" dirty="0" smtClean="0">
                <a:solidFill>
                  <a:srgbClr val="0070C0"/>
                </a:solidFill>
                <a:effectLst/>
                <a:latin typeface="Berlin Sans FB" pitchFamily="34" charset="0"/>
              </a:rPr>
              <a:t/>
            </a:r>
            <a:br>
              <a:rPr lang="en-US" sz="2000" b="1" dirty="0" smtClean="0">
                <a:solidFill>
                  <a:srgbClr val="0070C0"/>
                </a:solidFill>
                <a:effectLst/>
                <a:latin typeface="Berlin Sans FB" pitchFamily="34" charset="0"/>
              </a:rPr>
            </a:br>
            <a:r>
              <a:rPr lang="en-US" sz="2000" b="1" dirty="0" smtClean="0">
                <a:solidFill>
                  <a:srgbClr val="0070C0"/>
                </a:solidFill>
                <a:effectLst/>
                <a:latin typeface="Berlin Sans FB" pitchFamily="34" charset="0"/>
              </a:rPr>
              <a:t>ROLLER-COASTER PROFILE OF ADJUSTMENT - 4 STAGE MODEL</a:t>
            </a:r>
            <a:endParaRPr lang="en-US" sz="2800" b="1" dirty="0">
              <a:solidFill>
                <a:srgbClr val="0070C0"/>
              </a:solidFill>
              <a:effectLst/>
              <a:latin typeface="Berlin Sans FB" pitchFamily="34" charset="0"/>
            </a:endParaRPr>
          </a:p>
        </p:txBody>
      </p:sp>
      <p:pic>
        <p:nvPicPr>
          <p:cNvPr id="76801" name="Picture 1"/>
          <p:cNvPicPr>
            <a:picLocks noChangeAspect="1" noChangeArrowheads="1"/>
          </p:cNvPicPr>
          <p:nvPr/>
        </p:nvPicPr>
        <p:blipFill>
          <a:blip r:embed="rId3"/>
          <a:srcRect l="36914" t="19791" r="23242" b="27083"/>
          <a:stretch>
            <a:fillRect/>
          </a:stretch>
        </p:blipFill>
        <p:spPr bwMode="auto">
          <a:xfrm>
            <a:off x="5286380" y="2143116"/>
            <a:ext cx="3643338" cy="2571768"/>
          </a:xfrm>
          <a:prstGeom prst="rect">
            <a:avLst/>
          </a:prstGeom>
          <a:noFill/>
          <a:ln w="9525">
            <a:noFill/>
            <a:miter lim="800000"/>
            <a:headEnd/>
            <a:tailEnd/>
          </a:ln>
          <a:effectLst/>
        </p:spPr>
      </p:pic>
      <p:sp>
        <p:nvSpPr>
          <p:cNvPr id="5" name="Title 1">
            <a:extLst>
              <a:ext uri="{FF2B5EF4-FFF2-40B4-BE49-F238E27FC236}">
                <a16:creationId xmlns:a16="http://schemas.microsoft.com/office/drawing/2014/main" xmlns="" id="{008848F6-77D2-45D6-9C96-9DA400E1E1FB}"/>
              </a:ext>
            </a:extLst>
          </p:cNvPr>
          <p:cNvSpPr txBox="1">
            <a:spLocks/>
          </p:cNvSpPr>
          <p:nvPr/>
        </p:nvSpPr>
        <p:spPr>
          <a:xfrm>
            <a:off x="1357290" y="214290"/>
            <a:ext cx="6377940" cy="738206"/>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C00000"/>
                </a:solidFill>
                <a:effectLst>
                  <a:outerShdw blurRad="31750" dist="25400" dir="5400000" algn="tl" rotWithShape="0">
                    <a:srgbClr val="000000">
                      <a:alpha val="25000"/>
                    </a:srgbClr>
                  </a:outerShdw>
                </a:effectLst>
                <a:uLnTx/>
                <a:uFillTx/>
                <a:latin typeface="Berlin Sans FB" pitchFamily="34" charset="0"/>
                <a:ea typeface="+mn-ea"/>
                <a:cs typeface="+mn-cs"/>
              </a:rPr>
              <a:t>FAMILY STRESS</a:t>
            </a:r>
            <a:endParaRPr kumimoji="0" lang="en-MY" sz="4000" b="1" i="0" u="none" strike="noStrike" kern="1200" cap="none" spc="0" normalizeH="0" baseline="0" noProof="0" dirty="0">
              <a:ln>
                <a:noFill/>
              </a:ln>
              <a:solidFill>
                <a:srgbClr val="C00000"/>
              </a:solidFill>
              <a:effectLst>
                <a:outerShdw blurRad="31750" dist="25400" dir="5400000" algn="tl" rotWithShape="0">
                  <a:srgbClr val="000000">
                    <a:alpha val="25000"/>
                  </a:srgbClr>
                </a:outerShdw>
              </a:effectLst>
              <a:uLnTx/>
              <a:uFillTx/>
              <a:latin typeface="Berlin Sans FB" pitchFamily="34"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F655E-6816-45E1-AD91-1CB3E524E8E7}"/>
              </a:ext>
            </a:extLst>
          </p:cNvPr>
          <p:cNvSpPr>
            <a:spLocks noGrp="1"/>
          </p:cNvSpPr>
          <p:nvPr>
            <p:ph type="title"/>
          </p:nvPr>
        </p:nvSpPr>
        <p:spPr>
          <a:xfrm>
            <a:off x="785786" y="642918"/>
            <a:ext cx="7787640" cy="1000132"/>
          </a:xfrm>
          <a:noFill/>
          <a:ln>
            <a:noFill/>
          </a:ln>
        </p:spPr>
        <p:txBody>
          <a:bodyPr>
            <a:noAutofit/>
          </a:bodyPr>
          <a:lstStyle/>
          <a:p>
            <a:pPr algn="ctr"/>
            <a:r>
              <a:rPr lang="en-US" sz="3200" b="1" dirty="0" smtClean="0">
                <a:solidFill>
                  <a:schemeClr val="tx1"/>
                </a:solidFill>
                <a:latin typeface="Berlin Sans FB" pitchFamily="34" charset="0"/>
              </a:rPr>
              <a:t/>
            </a:r>
            <a:br>
              <a:rPr lang="en-US" sz="3200" b="1" dirty="0" smtClean="0">
                <a:solidFill>
                  <a:schemeClr val="tx1"/>
                </a:solidFill>
                <a:latin typeface="Berlin Sans FB" pitchFamily="34" charset="0"/>
              </a:rPr>
            </a:br>
            <a:r>
              <a:rPr lang="en-US" sz="3200" b="1" dirty="0" smtClean="0">
                <a:solidFill>
                  <a:schemeClr val="tx1"/>
                </a:solidFill>
                <a:latin typeface="Berlin Sans FB" pitchFamily="34" charset="0"/>
              </a:rPr>
              <a:t>FAMILY STRESS ADAPTATION THEORY</a:t>
            </a:r>
            <a:br>
              <a:rPr lang="en-US" sz="3200" b="1" dirty="0" smtClean="0">
                <a:solidFill>
                  <a:schemeClr val="tx1"/>
                </a:solidFill>
                <a:latin typeface="Berlin Sans FB" pitchFamily="34" charset="0"/>
              </a:rPr>
            </a:br>
            <a:endParaRPr lang="en-MY" sz="3200" b="1" dirty="0">
              <a:solidFill>
                <a:schemeClr val="tx1"/>
              </a:solidFill>
              <a:latin typeface="Berlin Sans FB" pitchFamily="34" charset="0"/>
            </a:endParaRPr>
          </a:p>
        </p:txBody>
      </p:sp>
      <p:sp>
        <p:nvSpPr>
          <p:cNvPr id="3" name="Content Placeholder 2">
            <a:extLst>
              <a:ext uri="{FF2B5EF4-FFF2-40B4-BE49-F238E27FC236}">
                <a16:creationId xmlns:a16="http://schemas.microsoft.com/office/drawing/2014/main" xmlns="" id="{FA14B5BC-5BBE-4049-BA33-350DE260FAB0}"/>
              </a:ext>
            </a:extLst>
          </p:cNvPr>
          <p:cNvSpPr>
            <a:spLocks noGrp="1"/>
          </p:cNvSpPr>
          <p:nvPr>
            <p:ph idx="1"/>
          </p:nvPr>
        </p:nvSpPr>
        <p:spPr>
          <a:xfrm>
            <a:off x="594360" y="1676400"/>
            <a:ext cx="7955280" cy="2609856"/>
          </a:xfrm>
        </p:spPr>
        <p:txBody>
          <a:bodyPr>
            <a:normAutofit/>
          </a:bodyPr>
          <a:lstStyle/>
          <a:p>
            <a:pPr algn="just"/>
            <a:r>
              <a:rPr lang="en-US" sz="1800" dirty="0">
                <a:latin typeface="Book Antiqua" pitchFamily="18" charset="0"/>
              </a:rPr>
              <a:t>The term </a:t>
            </a:r>
            <a:r>
              <a:rPr lang="en-US" sz="1800" b="1" dirty="0">
                <a:latin typeface="Book Antiqua" pitchFamily="18" charset="0"/>
              </a:rPr>
              <a:t>"family stress adaptation theory" </a:t>
            </a:r>
            <a:r>
              <a:rPr lang="en-US" sz="1800" dirty="0">
                <a:latin typeface="Book Antiqua" pitchFamily="18" charset="0"/>
              </a:rPr>
              <a:t>refers to the </a:t>
            </a:r>
            <a:r>
              <a:rPr lang="en-US" sz="1800" b="1" i="1" dirty="0">
                <a:latin typeface="Book Antiqua" pitchFamily="18" charset="0"/>
              </a:rPr>
              <a:t>theories of many psychologists. </a:t>
            </a:r>
          </a:p>
          <a:p>
            <a:pPr algn="just"/>
            <a:r>
              <a:rPr lang="en-US" sz="1800" dirty="0">
                <a:latin typeface="Book Antiqua" pitchFamily="18" charset="0"/>
              </a:rPr>
              <a:t>The major family stress model, called Hill's ABCX model, identifies major contributors to family stress, buffers against stress, and agents that cause family crisis. </a:t>
            </a:r>
          </a:p>
          <a:p>
            <a:pPr algn="just"/>
            <a:r>
              <a:rPr lang="en-US" sz="1800" dirty="0">
                <a:latin typeface="Book Antiqua" pitchFamily="18" charset="0"/>
              </a:rPr>
              <a:t>While many psychologists after Hill added to his theory or proposed new theories of family stress adaptation, Hill's remains the best known example.</a:t>
            </a:r>
            <a:endParaRPr lang="en-MY" sz="1800" dirty="0">
              <a:latin typeface="Book Antiqua" pitchFamily="18" charset="0"/>
            </a:endParaRPr>
          </a:p>
        </p:txBody>
      </p:sp>
      <p:pic>
        <p:nvPicPr>
          <p:cNvPr id="4" name="Picture 3" descr="117658-426x282r1-Familystress.jpg"/>
          <p:cNvPicPr>
            <a:picLocks noChangeAspect="1"/>
          </p:cNvPicPr>
          <p:nvPr/>
        </p:nvPicPr>
        <p:blipFill>
          <a:blip r:embed="rId2"/>
          <a:stretch>
            <a:fillRect/>
          </a:stretch>
        </p:blipFill>
        <p:spPr>
          <a:xfrm>
            <a:off x="6210514" y="4786322"/>
            <a:ext cx="2750614" cy="1820829"/>
          </a:xfrm>
          <a:prstGeom prst="rect">
            <a:avLst/>
          </a:prstGeom>
        </p:spPr>
      </p:pic>
    </p:spTree>
    <p:extLst>
      <p:ext uri="{BB962C8B-B14F-4D97-AF65-F5344CB8AC3E}">
        <p14:creationId xmlns:p14="http://schemas.microsoft.com/office/powerpoint/2010/main" xmlns="" val="264268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848F6-77D2-45D6-9C96-9DA400E1E1FB}"/>
              </a:ext>
            </a:extLst>
          </p:cNvPr>
          <p:cNvSpPr>
            <a:spLocks noGrp="1"/>
          </p:cNvSpPr>
          <p:nvPr>
            <p:ph type="title"/>
          </p:nvPr>
        </p:nvSpPr>
        <p:spPr>
          <a:xfrm>
            <a:off x="2285984" y="142852"/>
            <a:ext cx="6377940" cy="738206"/>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pPr algn="r"/>
            <a:r>
              <a:rPr lang="en-US" sz="2800" b="1" dirty="0" smtClean="0">
                <a:solidFill>
                  <a:srgbClr val="0070C0"/>
                </a:solidFill>
                <a:latin typeface="Berlin Sans FB" pitchFamily="34" charset="0"/>
              </a:rPr>
              <a:t>CONT.. </a:t>
            </a:r>
            <a:r>
              <a:rPr lang="en-US" sz="1800" b="1" dirty="0" smtClean="0">
                <a:solidFill>
                  <a:srgbClr val="0070C0"/>
                </a:solidFill>
                <a:latin typeface="Berlin Sans FB" pitchFamily="34" charset="0"/>
              </a:rPr>
              <a:t>(</a:t>
            </a:r>
            <a:r>
              <a:rPr lang="en-US" sz="1800" b="1" dirty="0" smtClean="0">
                <a:solidFill>
                  <a:srgbClr val="0070C0"/>
                </a:solidFill>
                <a:latin typeface="Berlin Sans FB" pitchFamily="34" charset="0"/>
              </a:rPr>
              <a:t>FAMILY STRESS)</a:t>
            </a:r>
            <a:endParaRPr lang="en-MY" sz="1800" b="1" dirty="0">
              <a:solidFill>
                <a:srgbClr val="0070C0"/>
              </a:solidFill>
              <a:latin typeface="Berlin Sans FB" pitchFamily="34" charset="0"/>
            </a:endParaRPr>
          </a:p>
        </p:txBody>
      </p:sp>
      <p:graphicFrame>
        <p:nvGraphicFramePr>
          <p:cNvPr id="5" name="Content Placeholder 4">
            <a:extLst>
              <a:ext uri="{FF2B5EF4-FFF2-40B4-BE49-F238E27FC236}">
                <a16:creationId xmlns:a16="http://schemas.microsoft.com/office/drawing/2014/main" xmlns="" id="{7E7F75E2-2FDA-4387-89EC-AB8387282BE1}"/>
              </a:ext>
            </a:extLst>
          </p:cNvPr>
          <p:cNvGraphicFramePr>
            <a:graphicFrameLocks noGrp="1"/>
          </p:cNvGraphicFramePr>
          <p:nvPr>
            <p:ph sz="quarter" idx="1"/>
            <p:extLst>
              <p:ext uri="{D42A27DB-BD31-4B8C-83A1-F6EECF244321}">
                <p14:modId xmlns:p14="http://schemas.microsoft.com/office/powerpoint/2010/main" xmlns="" val="1312046466"/>
              </p:ext>
            </p:extLst>
          </p:nvPr>
        </p:nvGraphicFramePr>
        <p:xfrm>
          <a:off x="357158" y="1714488"/>
          <a:ext cx="8215370" cy="3235352"/>
        </p:xfrm>
        <a:graphic>
          <a:graphicData uri="http://schemas.openxmlformats.org/drawingml/2006/table">
            <a:tbl>
              <a:tblPr firstRow="1" bandRow="1">
                <a:tableStyleId>{5940675A-B579-460E-94D1-54222C63F5DA}</a:tableStyleId>
              </a:tblPr>
              <a:tblGrid>
                <a:gridCol w="3552593">
                  <a:extLst>
                    <a:ext uri="{9D8B030D-6E8A-4147-A177-3AD203B41FA5}">
                      <a16:colId xmlns:a16="http://schemas.microsoft.com/office/drawing/2014/main" xmlns="" val="1777482344"/>
                    </a:ext>
                  </a:extLst>
                </a:gridCol>
                <a:gridCol w="4662777">
                  <a:extLst>
                    <a:ext uri="{9D8B030D-6E8A-4147-A177-3AD203B41FA5}">
                      <a16:colId xmlns:a16="http://schemas.microsoft.com/office/drawing/2014/main" xmlns="" val="849178675"/>
                    </a:ext>
                  </a:extLst>
                </a:gridCol>
              </a:tblGrid>
              <a:tr h="723900">
                <a:tc>
                  <a:txBody>
                    <a:bodyPr/>
                    <a:lstStyle/>
                    <a:p>
                      <a:pPr algn="l"/>
                      <a:r>
                        <a:rPr lang="en-US" sz="1600" b="1" dirty="0"/>
                        <a:t>Hill's (1949) </a:t>
                      </a:r>
                      <a:endParaRPr lang="en-MY" sz="1600" b="1" dirty="0">
                        <a:solidFill>
                          <a:schemeClr val="tx1"/>
                        </a:solidFill>
                        <a:latin typeface="Book Antiqua" pitchFamily="18" charset="0"/>
                      </a:endParaRPr>
                    </a:p>
                  </a:txBody>
                  <a:tcPr>
                    <a:solidFill>
                      <a:schemeClr val="accent1">
                        <a:lumMod val="20000"/>
                        <a:lumOff val="80000"/>
                      </a:schemeClr>
                    </a:solidFill>
                  </a:tcPr>
                </a:tc>
                <a:tc>
                  <a:txBody>
                    <a:bodyPr/>
                    <a:lstStyle/>
                    <a:p>
                      <a:pPr algn="l"/>
                      <a:r>
                        <a:rPr lang="en-US" sz="1600" dirty="0"/>
                        <a:t>ABC-X model of family stress and coping</a:t>
                      </a:r>
                      <a:endParaRPr lang="en-MY" sz="1600" b="0" dirty="0">
                        <a:solidFill>
                          <a:schemeClr val="tx1"/>
                        </a:solidFill>
                        <a:latin typeface="Book Antiqua" pitchFamily="18" charset="0"/>
                      </a:endParaRPr>
                    </a:p>
                  </a:txBody>
                  <a:tcPr>
                    <a:solidFill>
                      <a:schemeClr val="accent1">
                        <a:lumMod val="20000"/>
                        <a:lumOff val="80000"/>
                      </a:schemeClr>
                    </a:solidFill>
                  </a:tcPr>
                </a:tc>
                <a:extLst>
                  <a:ext uri="{0D108BD9-81ED-4DB2-BD59-A6C34878D82A}">
                    <a16:rowId xmlns:a16="http://schemas.microsoft.com/office/drawing/2014/main" xmlns="" val="2194492429"/>
                  </a:ext>
                </a:extLst>
              </a:tr>
              <a:tr h="1295400">
                <a:tc>
                  <a:txBody>
                    <a:bodyPr/>
                    <a:lstStyle/>
                    <a:p>
                      <a:r>
                        <a:rPr lang="en-US" sz="1600" b="1" dirty="0"/>
                        <a:t>(McCubbin &amp; McCubbin, 1989, 1993; McCubbin &amp; Patterson, 1983) </a:t>
                      </a:r>
                      <a:endParaRPr lang="en-MY" sz="1600" b="1" dirty="0">
                        <a:solidFill>
                          <a:schemeClr val="tx1"/>
                        </a:solidFill>
                        <a:latin typeface="Book Antiqua" pitchFamily="18" charset="0"/>
                      </a:endParaRP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Double ABCX, T-Double ABCX, and Resiliency Model of Family Stress, Adjustment, and Adaptation</a:t>
                      </a:r>
                    </a:p>
                    <a:p>
                      <a:endParaRPr lang="en-MY" sz="1600" b="0" dirty="0">
                        <a:solidFill>
                          <a:schemeClr val="tx1"/>
                        </a:solidFill>
                        <a:latin typeface="Book Antiqua" pitchFamily="18" charset="0"/>
                      </a:endParaRPr>
                    </a:p>
                  </a:txBody>
                  <a:tcPr>
                    <a:solidFill>
                      <a:schemeClr val="accent2">
                        <a:lumMod val="20000"/>
                        <a:lumOff val="80000"/>
                      </a:schemeClr>
                    </a:solidFill>
                  </a:tcPr>
                </a:tc>
                <a:extLst>
                  <a:ext uri="{0D108BD9-81ED-4DB2-BD59-A6C34878D82A}">
                    <a16:rowId xmlns:a16="http://schemas.microsoft.com/office/drawing/2014/main" xmlns="" val="1410575652"/>
                  </a:ext>
                </a:extLst>
              </a:tr>
              <a:tr h="1216052">
                <a:tc>
                  <a:txBody>
                    <a:bodyPr/>
                    <a:lstStyle/>
                    <a:p>
                      <a:r>
                        <a:rPr lang="en-US" sz="1600" b="1" dirty="0"/>
                        <a:t>(Patterson, 1988, 1989</a:t>
                      </a:r>
                      <a:r>
                        <a:rPr lang="en-US" sz="1600" b="1" dirty="0" smtClean="0"/>
                        <a:t>)</a:t>
                      </a:r>
                      <a:endParaRPr lang="en-MY" sz="1600" b="1" dirty="0">
                        <a:solidFill>
                          <a:schemeClr val="tx1"/>
                        </a:solidFill>
                        <a:latin typeface="Book Antiqua" pitchFamily="18" charset="0"/>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Family Adjustment and Adaptation Response (FAAR) model</a:t>
                      </a:r>
                    </a:p>
                    <a:p>
                      <a:endParaRPr lang="en-MY" sz="1600" b="0" dirty="0">
                        <a:solidFill>
                          <a:schemeClr val="tx1"/>
                        </a:solidFill>
                        <a:latin typeface="Book Antiqua" pitchFamily="18" charset="0"/>
                      </a:endParaRPr>
                    </a:p>
                  </a:txBody>
                  <a:tcPr>
                    <a:solidFill>
                      <a:schemeClr val="accent3">
                        <a:lumMod val="20000"/>
                        <a:lumOff val="80000"/>
                      </a:schemeClr>
                    </a:solidFill>
                  </a:tcPr>
                </a:tc>
                <a:extLst>
                  <a:ext uri="{0D108BD9-81ED-4DB2-BD59-A6C34878D82A}">
                    <a16:rowId xmlns:a16="http://schemas.microsoft.com/office/drawing/2014/main" xmlns="" val="1972923964"/>
                  </a:ext>
                </a:extLst>
              </a:tr>
            </a:tbl>
          </a:graphicData>
        </a:graphic>
      </p:graphicFrame>
    </p:spTree>
    <p:extLst>
      <p:ext uri="{BB962C8B-B14F-4D97-AF65-F5344CB8AC3E}">
        <p14:creationId xmlns:p14="http://schemas.microsoft.com/office/powerpoint/2010/main" xmlns="" val="206156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10561-008F-4E7A-942B-40A604279E59}"/>
              </a:ext>
            </a:extLst>
          </p:cNvPr>
          <p:cNvSpPr>
            <a:spLocks noGrp="1"/>
          </p:cNvSpPr>
          <p:nvPr>
            <p:ph type="title"/>
          </p:nvPr>
        </p:nvSpPr>
        <p:spPr>
          <a:xfrm>
            <a:off x="762000" y="304800"/>
            <a:ext cx="7330440" cy="1143000"/>
          </a:xfrm>
          <a:solidFill>
            <a:srgbClr val="FFC000"/>
          </a:solidFill>
        </p:spPr>
        <p:txBody>
          <a:bodyPr>
            <a:normAutofit/>
          </a:bodyPr>
          <a:lstStyle/>
          <a:p>
            <a:pPr algn="ctr"/>
            <a:r>
              <a:rPr lang="en-US" sz="3600" dirty="0">
                <a:solidFill>
                  <a:schemeClr val="tx1"/>
                </a:solidFill>
                <a:latin typeface="Berlin Sans FB" pitchFamily="34" charset="0"/>
              </a:rPr>
              <a:t>ABC-X Model </a:t>
            </a:r>
            <a:br>
              <a:rPr lang="en-US" sz="3600" dirty="0">
                <a:solidFill>
                  <a:schemeClr val="tx1"/>
                </a:solidFill>
                <a:latin typeface="Berlin Sans FB" pitchFamily="34" charset="0"/>
              </a:rPr>
            </a:br>
            <a:r>
              <a:rPr lang="en-US" sz="3600" dirty="0">
                <a:solidFill>
                  <a:schemeClr val="tx1"/>
                </a:solidFill>
                <a:latin typeface="Berlin Sans FB" pitchFamily="34" charset="0"/>
              </a:rPr>
              <a:t>(Reuben Hill, 1949)</a:t>
            </a:r>
            <a:endParaRPr lang="en-MY" sz="3600" dirty="0">
              <a:solidFill>
                <a:schemeClr val="tx1"/>
              </a:solidFill>
              <a:latin typeface="Berlin Sans FB" pitchFamily="34" charset="0"/>
            </a:endParaRPr>
          </a:p>
        </p:txBody>
      </p:sp>
      <p:sp>
        <p:nvSpPr>
          <p:cNvPr id="3" name="Content Placeholder 2">
            <a:extLst>
              <a:ext uri="{FF2B5EF4-FFF2-40B4-BE49-F238E27FC236}">
                <a16:creationId xmlns:a16="http://schemas.microsoft.com/office/drawing/2014/main" xmlns="" id="{B08292D5-31F3-450D-BB99-6AA4C1203D18}"/>
              </a:ext>
            </a:extLst>
          </p:cNvPr>
          <p:cNvSpPr>
            <a:spLocks noGrp="1"/>
          </p:cNvSpPr>
          <p:nvPr>
            <p:ph idx="1"/>
          </p:nvPr>
        </p:nvSpPr>
        <p:spPr>
          <a:xfrm>
            <a:off x="304800" y="1524000"/>
            <a:ext cx="7696224" cy="4907280"/>
          </a:xfrm>
        </p:spPr>
        <p:txBody>
          <a:bodyPr>
            <a:normAutofit/>
          </a:bodyPr>
          <a:lstStyle/>
          <a:p>
            <a:pPr algn="just"/>
            <a:r>
              <a:rPr lang="en-US" sz="1800" dirty="0">
                <a:latin typeface="Book Antiqua" pitchFamily="18" charset="0"/>
              </a:rPr>
              <a:t>The ABC‐X model is used for analyzing stress and coping within families. </a:t>
            </a:r>
          </a:p>
          <a:p>
            <a:pPr algn="just"/>
            <a:r>
              <a:rPr lang="en-US" sz="1800" dirty="0">
                <a:latin typeface="Book Antiqua" pitchFamily="18" charset="0"/>
              </a:rPr>
              <a:t>The model consists of:</a:t>
            </a:r>
          </a:p>
          <a:p>
            <a:pPr marL="457200" lvl="1" indent="0" algn="just">
              <a:buNone/>
            </a:pPr>
            <a:r>
              <a:rPr lang="en-US" sz="1800" dirty="0">
                <a:solidFill>
                  <a:srgbClr val="FF0000"/>
                </a:solidFill>
                <a:latin typeface="Book Antiqua" pitchFamily="18" charset="0"/>
              </a:rPr>
              <a:t>(A) the stressor event, </a:t>
            </a:r>
          </a:p>
          <a:p>
            <a:pPr marL="457200" lvl="1" indent="0" algn="just">
              <a:buNone/>
            </a:pPr>
            <a:r>
              <a:rPr lang="en-US" sz="1800" dirty="0">
                <a:solidFill>
                  <a:srgbClr val="FF0000"/>
                </a:solidFill>
                <a:latin typeface="Book Antiqua" pitchFamily="18" charset="0"/>
              </a:rPr>
              <a:t>(B) the resources available to a family, </a:t>
            </a:r>
          </a:p>
          <a:p>
            <a:pPr marL="457200" lvl="1" indent="0" algn="just">
              <a:buNone/>
            </a:pPr>
            <a:r>
              <a:rPr lang="en-US" sz="1800" dirty="0">
                <a:solidFill>
                  <a:srgbClr val="FF0000"/>
                </a:solidFill>
                <a:latin typeface="Book Antiqua" pitchFamily="18" charset="0"/>
              </a:rPr>
              <a:t>(C) the family's perceptions of the stressor, and</a:t>
            </a:r>
          </a:p>
          <a:p>
            <a:pPr marL="457200" lvl="1" indent="0" algn="just">
              <a:buNone/>
            </a:pPr>
            <a:r>
              <a:rPr lang="en-US" sz="1800" dirty="0">
                <a:solidFill>
                  <a:srgbClr val="FF0000"/>
                </a:solidFill>
                <a:latin typeface="Book Antiqua" pitchFamily="18" charset="0"/>
              </a:rPr>
              <a:t>(X) the likelihood of crisis. </a:t>
            </a:r>
          </a:p>
          <a:p>
            <a:pPr algn="just"/>
            <a:r>
              <a:rPr lang="en-US" sz="1800" dirty="0">
                <a:latin typeface="Book Antiqua" pitchFamily="18" charset="0"/>
              </a:rPr>
              <a:t>Variables B and C determine whether the stressor event (A) results in crisis. </a:t>
            </a:r>
          </a:p>
          <a:p>
            <a:pPr algn="just"/>
            <a:r>
              <a:rPr lang="en-US" sz="1800" dirty="0">
                <a:latin typeface="Book Antiqua" pitchFamily="18" charset="0"/>
              </a:rPr>
              <a:t>The ABC‐X model has been refined through the inclusion of additional factors such as a family's social context and further developed into the double ABC‐X model by subsequent research.</a:t>
            </a:r>
            <a:endParaRPr lang="en-MY" sz="1800" dirty="0">
              <a:latin typeface="Book Antiqua" pitchFamily="18" charset="0"/>
            </a:endParaRPr>
          </a:p>
        </p:txBody>
      </p:sp>
    </p:spTree>
    <p:extLst>
      <p:ext uri="{BB962C8B-B14F-4D97-AF65-F5344CB8AC3E}">
        <p14:creationId xmlns:p14="http://schemas.microsoft.com/office/powerpoint/2010/main" xmlns="" val="420561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457200" y="274638"/>
            <a:ext cx="8229600" cy="944562"/>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4400" b="1" dirty="0">
                <a:solidFill>
                  <a:schemeClr val="tx1"/>
                </a:solidFill>
                <a:latin typeface="Berlin Sans FB" pitchFamily="34" charset="0"/>
              </a:rPr>
              <a:t>Model ABC-X</a:t>
            </a:r>
          </a:p>
        </p:txBody>
      </p:sp>
      <p:sp>
        <p:nvSpPr>
          <p:cNvPr id="26627" name="Rectangle 3"/>
          <p:cNvSpPr>
            <a:spLocks noGrp="1" noChangeArrowheads="1"/>
          </p:cNvSpPr>
          <p:nvPr>
            <p:ph sz="quarter" idx="1"/>
          </p:nvPr>
        </p:nvSpPr>
        <p:spPr>
          <a:xfrm>
            <a:off x="6429388" y="3143248"/>
            <a:ext cx="2428892" cy="2286016"/>
          </a:xfrm>
          <a:noFill/>
        </p:spPr>
        <p:txBody>
          <a:bodyPr>
            <a:normAutofit/>
          </a:bodyPr>
          <a:lstStyle/>
          <a:p>
            <a:pPr>
              <a:lnSpc>
                <a:spcPct val="80000"/>
              </a:lnSpc>
            </a:pPr>
            <a:r>
              <a:rPr lang="en-US" sz="1800" b="1" dirty="0" smtClean="0">
                <a:latin typeface="Book Antiqua" pitchFamily="18" charset="0"/>
              </a:rPr>
              <a:t>Factor </a:t>
            </a:r>
            <a:r>
              <a:rPr lang="en-US" sz="1800" b="1" dirty="0">
                <a:latin typeface="Book Antiqua" pitchFamily="18" charset="0"/>
              </a:rPr>
              <a:t>X (crisis/ </a:t>
            </a:r>
            <a:r>
              <a:rPr lang="en-US" sz="1800" b="1" dirty="0" smtClean="0">
                <a:latin typeface="Book Antiqua" pitchFamily="18" charset="0"/>
              </a:rPr>
              <a:t>extreme stress</a:t>
            </a:r>
            <a:r>
              <a:rPr lang="en-US" sz="1800" b="1" dirty="0">
                <a:latin typeface="Book Antiqua" pitchFamily="18" charset="0"/>
              </a:rPr>
              <a:t>) is the result of the interaction between factors A, B, &amp; C</a:t>
            </a:r>
          </a:p>
        </p:txBody>
      </p:sp>
      <p:sp>
        <p:nvSpPr>
          <p:cNvPr id="26628" name="Line 4"/>
          <p:cNvSpPr>
            <a:spLocks noChangeShapeType="1"/>
          </p:cNvSpPr>
          <p:nvPr/>
        </p:nvSpPr>
        <p:spPr bwMode="auto">
          <a:xfrm>
            <a:off x="2209800" y="2667000"/>
            <a:ext cx="609600" cy="0"/>
          </a:xfrm>
          <a:prstGeom prst="line">
            <a:avLst/>
          </a:prstGeom>
          <a:noFill/>
          <a:ln w="9525">
            <a:solidFill>
              <a:schemeClr val="tx1"/>
            </a:solidFill>
            <a:round/>
            <a:headEnd/>
            <a:tailEnd type="triangle" w="med" len="med"/>
          </a:ln>
          <a:effectLst/>
        </p:spPr>
        <p:txBody>
          <a:bodyPr/>
          <a:lstStyle/>
          <a:p>
            <a:endParaRPr lang="en-US"/>
          </a:p>
        </p:txBody>
      </p:sp>
      <p:sp>
        <p:nvSpPr>
          <p:cNvPr id="26629" name="Line 5"/>
          <p:cNvSpPr>
            <a:spLocks noChangeShapeType="1"/>
          </p:cNvSpPr>
          <p:nvPr/>
        </p:nvSpPr>
        <p:spPr bwMode="auto">
          <a:xfrm>
            <a:off x="3886200" y="2743200"/>
            <a:ext cx="609600" cy="0"/>
          </a:xfrm>
          <a:prstGeom prst="line">
            <a:avLst/>
          </a:prstGeom>
          <a:noFill/>
          <a:ln w="9525">
            <a:solidFill>
              <a:schemeClr val="tx1"/>
            </a:solidFill>
            <a:round/>
            <a:headEnd/>
            <a:tailEnd type="triangle" w="med" len="med"/>
          </a:ln>
          <a:effectLst/>
        </p:spPr>
        <p:txBody>
          <a:bodyPr/>
          <a:lstStyle/>
          <a:p>
            <a:endParaRPr lang="en-US"/>
          </a:p>
        </p:txBody>
      </p:sp>
      <p:pic>
        <p:nvPicPr>
          <p:cNvPr id="7" name="Picture 6" descr="ABCX.jpg"/>
          <p:cNvPicPr>
            <a:picLocks noChangeAspect="1"/>
          </p:cNvPicPr>
          <p:nvPr/>
        </p:nvPicPr>
        <p:blipFill>
          <a:blip r:embed="rId3"/>
          <a:stretch>
            <a:fillRect/>
          </a:stretch>
        </p:blipFill>
        <p:spPr>
          <a:xfrm>
            <a:off x="428596" y="1785926"/>
            <a:ext cx="5905500" cy="4381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E0783-CFF9-4763-8205-258CA75C2364}"/>
              </a:ext>
            </a:extLst>
          </p:cNvPr>
          <p:cNvSpPr>
            <a:spLocks noGrp="1"/>
          </p:cNvSpPr>
          <p:nvPr>
            <p:ph type="title"/>
          </p:nvPr>
        </p:nvSpPr>
        <p:spPr>
          <a:xfrm>
            <a:off x="594360" y="137029"/>
            <a:ext cx="7955280" cy="929771"/>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dirty="0">
                <a:solidFill>
                  <a:schemeClr val="tx1">
                    <a:lumMod val="85000"/>
                    <a:lumOff val="15000"/>
                  </a:schemeClr>
                </a:solidFill>
                <a:latin typeface="Algerian" pitchFamily="82" charset="0"/>
              </a:rPr>
              <a:t>How are </a:t>
            </a:r>
            <a:r>
              <a:rPr lang="en-US" dirty="0" smtClean="0">
                <a:solidFill>
                  <a:schemeClr val="tx1">
                    <a:lumMod val="85000"/>
                    <a:lumOff val="15000"/>
                  </a:schemeClr>
                </a:solidFill>
                <a:latin typeface="Algerian" pitchFamily="82" charset="0"/>
              </a:rPr>
              <a:t>YOU </a:t>
            </a:r>
            <a:r>
              <a:rPr lang="en-US" dirty="0">
                <a:solidFill>
                  <a:schemeClr val="tx1">
                    <a:lumMod val="85000"/>
                    <a:lumOff val="15000"/>
                  </a:schemeClr>
                </a:solidFill>
                <a:latin typeface="Algerian" pitchFamily="82" charset="0"/>
              </a:rPr>
              <a:t>today?</a:t>
            </a:r>
            <a:endParaRPr lang="en-MY" dirty="0">
              <a:solidFill>
                <a:schemeClr val="tx1">
                  <a:lumMod val="85000"/>
                  <a:lumOff val="15000"/>
                </a:schemeClr>
              </a:solidFill>
              <a:latin typeface="Algerian" pitchFamily="82" charset="0"/>
            </a:endParaRPr>
          </a:p>
        </p:txBody>
      </p:sp>
      <p:pic>
        <p:nvPicPr>
          <p:cNvPr id="10" name="Content Placeholder 9">
            <a:extLst>
              <a:ext uri="{FF2B5EF4-FFF2-40B4-BE49-F238E27FC236}">
                <a16:creationId xmlns:a16="http://schemas.microsoft.com/office/drawing/2014/main" xmlns="" id="{79AF9719-2448-45D9-933D-6508EDBD475B}"/>
              </a:ext>
            </a:extLst>
          </p:cNvPr>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357290" y="1714488"/>
            <a:ext cx="6215106" cy="4838712"/>
          </a:xfrm>
        </p:spPr>
      </p:pic>
    </p:spTree>
    <p:extLst>
      <p:ext uri="{BB962C8B-B14F-4D97-AF65-F5344CB8AC3E}">
        <p14:creationId xmlns:p14="http://schemas.microsoft.com/office/powerpoint/2010/main" xmlns="" val="348777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E59744-A660-42D5-A6FD-93F224560003}"/>
              </a:ext>
            </a:extLst>
          </p:cNvPr>
          <p:cNvSpPr>
            <a:spLocks noGrp="1"/>
          </p:cNvSpPr>
          <p:nvPr>
            <p:ph idx="1"/>
          </p:nvPr>
        </p:nvSpPr>
        <p:spPr>
          <a:xfrm>
            <a:off x="357158" y="928670"/>
            <a:ext cx="8358246" cy="5500726"/>
          </a:xfrm>
        </p:spPr>
        <p:txBody>
          <a:bodyPr>
            <a:normAutofit/>
          </a:bodyPr>
          <a:lstStyle/>
          <a:p>
            <a:pPr algn="just"/>
            <a:r>
              <a:rPr lang="en-US" sz="1400" dirty="0">
                <a:latin typeface="Berlin Sans FB" pitchFamily="34" charset="0"/>
              </a:rPr>
              <a:t>Reuben Hill studied families who survived the Great Depression, and contrasted these families with those families that did not remain intact after the Depression.</a:t>
            </a:r>
          </a:p>
          <a:p>
            <a:pPr algn="just"/>
            <a:r>
              <a:rPr lang="en-US" sz="1400" dirty="0">
                <a:latin typeface="Berlin Sans FB" pitchFamily="34" charset="0"/>
              </a:rPr>
              <a:t> He developed his </a:t>
            </a:r>
            <a:r>
              <a:rPr lang="en-US" sz="1400" dirty="0">
                <a:solidFill>
                  <a:srgbClr val="FFFF00"/>
                </a:solidFill>
                <a:latin typeface="Berlin Sans FB" pitchFamily="34" charset="0"/>
              </a:rPr>
              <a:t>ABCX model of family stress and adaptation. </a:t>
            </a:r>
          </a:p>
          <a:p>
            <a:pPr algn="just"/>
            <a:r>
              <a:rPr lang="en-US" sz="1400" dirty="0">
                <a:latin typeface="Berlin Sans FB" pitchFamily="34" charset="0"/>
              </a:rPr>
              <a:t>Hill theorized that major stressful events disrupt family equilibrium. Like any organism, the family seeks to re-establish equilibrium by using coping mechanism to handle the stress. </a:t>
            </a:r>
          </a:p>
          <a:p>
            <a:pPr algn="just"/>
            <a:r>
              <a:rPr lang="en-US" sz="1400" dirty="0">
                <a:latin typeface="Berlin Sans FB" pitchFamily="34" charset="0"/>
              </a:rPr>
              <a:t>Stressors cited by Hill and other researchers since Hill include sudden economic hardship, divorce, physical abuse of children or spouses, illness, substance abuse and relapse, accidents and any other sudden onset events.</a:t>
            </a:r>
          </a:p>
          <a:p>
            <a:pPr algn="just"/>
            <a:r>
              <a:rPr lang="en-US" sz="1400" dirty="0">
                <a:latin typeface="Berlin Sans FB" pitchFamily="34" charset="0"/>
              </a:rPr>
              <a:t> In Hill's model, </a:t>
            </a:r>
            <a:r>
              <a:rPr lang="en-US" sz="1400" dirty="0">
                <a:solidFill>
                  <a:srgbClr val="FFFF00"/>
                </a:solidFill>
                <a:latin typeface="Berlin Sans FB" pitchFamily="34" charset="0"/>
              </a:rPr>
              <a:t>the letter "A" </a:t>
            </a:r>
            <a:r>
              <a:rPr lang="en-US" sz="1400" dirty="0">
                <a:latin typeface="Berlin Sans FB" pitchFamily="34" charset="0"/>
              </a:rPr>
              <a:t>refers </a:t>
            </a:r>
            <a:r>
              <a:rPr lang="en-US" sz="1400" dirty="0">
                <a:solidFill>
                  <a:srgbClr val="FFFF00"/>
                </a:solidFill>
                <a:latin typeface="Berlin Sans FB" pitchFamily="34" charset="0"/>
              </a:rPr>
              <a:t>to the event that disrupts equilibrium</a:t>
            </a:r>
            <a:r>
              <a:rPr lang="en-US" sz="1400" dirty="0" smtClean="0">
                <a:solidFill>
                  <a:srgbClr val="FFFF00"/>
                </a:solidFill>
                <a:latin typeface="Berlin Sans FB" pitchFamily="34" charset="0"/>
              </a:rPr>
              <a:t>.</a:t>
            </a:r>
          </a:p>
          <a:p>
            <a:r>
              <a:rPr lang="en-US" sz="1400" dirty="0" smtClean="0">
                <a:latin typeface="Berlin Sans FB" pitchFamily="34" charset="0"/>
              </a:rPr>
              <a:t>Hill cited protective factors at work within the family that help buffer it against the negative consequences of sudden stress. </a:t>
            </a:r>
          </a:p>
          <a:p>
            <a:r>
              <a:rPr lang="en-US" sz="1400" dirty="0" smtClean="0">
                <a:latin typeface="Berlin Sans FB" pitchFamily="34" charset="0"/>
              </a:rPr>
              <a:t>Hill called one of the </a:t>
            </a:r>
            <a:r>
              <a:rPr lang="en-US" sz="1400" dirty="0" smtClean="0">
                <a:solidFill>
                  <a:srgbClr val="FFFF00"/>
                </a:solidFill>
                <a:latin typeface="Berlin Sans FB" pitchFamily="34" charset="0"/>
              </a:rPr>
              <a:t>protective factors "B" </a:t>
            </a:r>
            <a:r>
              <a:rPr lang="en-US" sz="1400" dirty="0" smtClean="0">
                <a:latin typeface="Berlin Sans FB" pitchFamily="34" charset="0"/>
              </a:rPr>
              <a:t>and the </a:t>
            </a:r>
            <a:r>
              <a:rPr lang="en-US" sz="1400" dirty="0" smtClean="0">
                <a:solidFill>
                  <a:srgbClr val="FFFF00"/>
                </a:solidFill>
                <a:latin typeface="Berlin Sans FB" pitchFamily="34" charset="0"/>
              </a:rPr>
              <a:t>other "C". </a:t>
            </a:r>
          </a:p>
          <a:p>
            <a:r>
              <a:rPr lang="en-US" sz="1400" dirty="0" smtClean="0">
                <a:solidFill>
                  <a:srgbClr val="FFFF00"/>
                </a:solidFill>
                <a:latin typeface="Berlin Sans FB" pitchFamily="34" charset="0"/>
              </a:rPr>
              <a:t>"B" factors </a:t>
            </a:r>
            <a:r>
              <a:rPr lang="en-US" sz="1400" dirty="0" smtClean="0">
                <a:latin typeface="Berlin Sans FB" pitchFamily="34" charset="0"/>
              </a:rPr>
              <a:t>include </a:t>
            </a:r>
            <a:r>
              <a:rPr lang="en-US" sz="1400" dirty="0" smtClean="0">
                <a:solidFill>
                  <a:srgbClr val="FFFF00"/>
                </a:solidFill>
                <a:latin typeface="Berlin Sans FB" pitchFamily="34" charset="0"/>
              </a:rPr>
              <a:t>internal and external family resources and social support</a:t>
            </a:r>
            <a:r>
              <a:rPr lang="en-US" sz="1400" dirty="0" smtClean="0">
                <a:latin typeface="Berlin Sans FB" pitchFamily="34" charset="0"/>
              </a:rPr>
              <a:t> through church, community or other resources. </a:t>
            </a:r>
          </a:p>
          <a:p>
            <a:pPr algn="just"/>
            <a:r>
              <a:rPr lang="en-US" sz="1400" dirty="0" smtClean="0">
                <a:latin typeface="Berlin Sans FB" pitchFamily="34" charset="0"/>
              </a:rPr>
              <a:t>Continuing </a:t>
            </a:r>
            <a:r>
              <a:rPr lang="en-US" sz="1400" dirty="0" smtClean="0">
                <a:latin typeface="Berlin Sans FB" pitchFamily="34" charset="0"/>
              </a:rPr>
              <a:t>Hill's family stress model, the </a:t>
            </a:r>
            <a:r>
              <a:rPr lang="en-US" sz="1400" dirty="0" smtClean="0">
                <a:solidFill>
                  <a:srgbClr val="FFFF00"/>
                </a:solidFill>
                <a:latin typeface="Berlin Sans FB" pitchFamily="34" charset="0"/>
              </a:rPr>
              <a:t>"C" factor </a:t>
            </a:r>
            <a:r>
              <a:rPr lang="en-US" sz="1400" dirty="0" smtClean="0">
                <a:latin typeface="Berlin Sans FB" pitchFamily="34" charset="0"/>
              </a:rPr>
              <a:t>refers</a:t>
            </a:r>
            <a:r>
              <a:rPr lang="en-US" sz="1400" dirty="0" smtClean="0">
                <a:solidFill>
                  <a:srgbClr val="FFFF00"/>
                </a:solidFill>
                <a:latin typeface="Berlin Sans FB" pitchFamily="34" charset="0"/>
              </a:rPr>
              <a:t> to perception. </a:t>
            </a:r>
          </a:p>
          <a:p>
            <a:pPr algn="just"/>
            <a:r>
              <a:rPr lang="en-US" sz="1400" dirty="0" smtClean="0">
                <a:latin typeface="Berlin Sans FB" pitchFamily="34" charset="0"/>
              </a:rPr>
              <a:t>The </a:t>
            </a:r>
            <a:r>
              <a:rPr lang="en-US" sz="1400" dirty="0" smtClean="0">
                <a:solidFill>
                  <a:srgbClr val="FFFF00"/>
                </a:solidFill>
                <a:latin typeface="Berlin Sans FB" pitchFamily="34" charset="0"/>
              </a:rPr>
              <a:t>C factor </a:t>
            </a:r>
            <a:r>
              <a:rPr lang="en-US" sz="1400" dirty="0" smtClean="0">
                <a:latin typeface="Berlin Sans FB" pitchFamily="34" charset="0"/>
              </a:rPr>
              <a:t>refers to </a:t>
            </a:r>
            <a:r>
              <a:rPr lang="en-US" sz="1400" dirty="0" smtClean="0">
                <a:solidFill>
                  <a:srgbClr val="FFFF00"/>
                </a:solidFill>
                <a:latin typeface="Berlin Sans FB" pitchFamily="34" charset="0"/>
              </a:rPr>
              <a:t>shared family beliefs and perceptions of the stressor. </a:t>
            </a:r>
          </a:p>
          <a:p>
            <a:pPr algn="just"/>
            <a:r>
              <a:rPr lang="en-US" sz="1400" dirty="0" smtClean="0">
                <a:latin typeface="Berlin Sans FB" pitchFamily="34" charset="0"/>
              </a:rPr>
              <a:t>Hill suggested that if families perceived stressful events positively or constructively, they were better able to copy with the event. </a:t>
            </a:r>
            <a:r>
              <a:rPr lang="en-US" sz="1400" dirty="0" smtClean="0">
                <a:latin typeface="Berlin Sans FB" pitchFamily="34" charset="0"/>
              </a:rPr>
              <a:t>Those </a:t>
            </a:r>
            <a:r>
              <a:rPr lang="en-US" sz="1400" dirty="0" smtClean="0">
                <a:latin typeface="Berlin Sans FB" pitchFamily="34" charset="0"/>
              </a:rPr>
              <a:t>families that perceived and dwelled on the negative impact of the stressful event had a more difficult time coping with it.</a:t>
            </a:r>
            <a:endParaRPr lang="en-MY" sz="1400" dirty="0" smtClean="0">
              <a:latin typeface="Berlin Sans FB" pitchFamily="34" charset="0"/>
            </a:endParaRPr>
          </a:p>
          <a:p>
            <a:pPr algn="just"/>
            <a:endParaRPr lang="en-MY" sz="1400" dirty="0">
              <a:solidFill>
                <a:srgbClr val="FFFF00"/>
              </a:solidFill>
              <a:latin typeface="Berlin Sans FB" pitchFamily="34" charset="0"/>
            </a:endParaRPr>
          </a:p>
        </p:txBody>
      </p:sp>
      <p:sp>
        <p:nvSpPr>
          <p:cNvPr id="4" name="Rectangle 2"/>
          <p:cNvSpPr>
            <a:spLocks noGrp="1" noRot="1" noChangeArrowheads="1"/>
          </p:cNvSpPr>
          <p:nvPr>
            <p:ph type="title"/>
          </p:nvPr>
        </p:nvSpPr>
        <p:spPr>
          <a:xfrm>
            <a:off x="5286380" y="285728"/>
            <a:ext cx="3614734" cy="511156"/>
          </a:xfrm>
          <a:noFill/>
          <a:ln>
            <a:noFill/>
          </a:ln>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200" b="1" dirty="0" smtClean="0">
                <a:solidFill>
                  <a:schemeClr val="tx1"/>
                </a:solidFill>
                <a:latin typeface="Berlin Sans FB" pitchFamily="34" charset="0"/>
              </a:rPr>
              <a:t>CONT</a:t>
            </a:r>
            <a:r>
              <a:rPr lang="en-US" sz="1600" b="1" dirty="0" smtClean="0">
                <a:solidFill>
                  <a:schemeClr val="tx1"/>
                </a:solidFill>
                <a:latin typeface="Berlin Sans FB" pitchFamily="34" charset="0"/>
              </a:rPr>
              <a:t>…(Model ABC-X)</a:t>
            </a:r>
            <a:endParaRPr lang="en-US" sz="1600" b="1" dirty="0">
              <a:solidFill>
                <a:schemeClr val="tx1"/>
              </a:solidFill>
              <a:latin typeface="Berlin Sans FB" pitchFamily="34" charset="0"/>
            </a:endParaRPr>
          </a:p>
        </p:txBody>
      </p:sp>
    </p:spTree>
    <p:extLst>
      <p:ext uri="{BB962C8B-B14F-4D97-AF65-F5344CB8AC3E}">
        <p14:creationId xmlns:p14="http://schemas.microsoft.com/office/powerpoint/2010/main" xmlns="" val="184408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CBD79-39FC-4D38-B049-23CDC2A5EBFF}"/>
              </a:ext>
            </a:extLst>
          </p:cNvPr>
          <p:cNvSpPr>
            <a:spLocks noGrp="1"/>
          </p:cNvSpPr>
          <p:nvPr>
            <p:ph type="title"/>
          </p:nvPr>
        </p:nvSpPr>
        <p:spPr>
          <a:xfrm>
            <a:off x="392544" y="304800"/>
            <a:ext cx="8251421" cy="990600"/>
          </a:xfrm>
          <a:noFill/>
          <a:ln>
            <a:noFill/>
          </a:ln>
        </p:spPr>
        <p:txBody>
          <a:bodyPr>
            <a:noAutofit/>
          </a:bodyPr>
          <a:lstStyle/>
          <a:p>
            <a:pPr algn="ctr"/>
            <a:r>
              <a:rPr lang="en-US" sz="4000" b="1" dirty="0" smtClean="0">
                <a:solidFill>
                  <a:schemeClr val="tx1"/>
                </a:solidFill>
                <a:latin typeface="Berlin Sans FB" pitchFamily="34" charset="0"/>
              </a:rPr>
              <a:t>DOUBLE ABC-X MODEL</a:t>
            </a:r>
            <a:br>
              <a:rPr lang="en-US" sz="4000" b="1" dirty="0" smtClean="0">
                <a:solidFill>
                  <a:schemeClr val="tx1"/>
                </a:solidFill>
                <a:latin typeface="Berlin Sans FB" pitchFamily="34" charset="0"/>
              </a:rPr>
            </a:br>
            <a:r>
              <a:rPr lang="en-US" sz="4000" b="1" dirty="0" smtClean="0">
                <a:latin typeface="Berlin Sans FB" pitchFamily="34" charset="0"/>
              </a:rPr>
              <a:t>(</a:t>
            </a:r>
            <a:r>
              <a:rPr lang="en-US" sz="4000" b="1" dirty="0" err="1" smtClean="0">
                <a:latin typeface="Berlin Sans FB" pitchFamily="34" charset="0"/>
              </a:rPr>
              <a:t>McCubbin</a:t>
            </a:r>
            <a:r>
              <a:rPr lang="en-US" sz="4000" b="1" dirty="0" smtClean="0">
                <a:latin typeface="Berlin Sans FB" pitchFamily="34" charset="0"/>
              </a:rPr>
              <a:t>, 1983, 1989)</a:t>
            </a:r>
            <a:endParaRPr lang="en-MY" sz="4000" b="1" dirty="0">
              <a:solidFill>
                <a:schemeClr val="tx1"/>
              </a:solidFill>
              <a:latin typeface="Berlin Sans FB" pitchFamily="34" charset="0"/>
            </a:endParaRPr>
          </a:p>
        </p:txBody>
      </p:sp>
      <p:sp>
        <p:nvSpPr>
          <p:cNvPr id="3" name="Content Placeholder 2">
            <a:extLst>
              <a:ext uri="{FF2B5EF4-FFF2-40B4-BE49-F238E27FC236}">
                <a16:creationId xmlns:a16="http://schemas.microsoft.com/office/drawing/2014/main" xmlns="" id="{3E697533-A4CC-4FBA-A351-F754D881C5E7}"/>
              </a:ext>
            </a:extLst>
          </p:cNvPr>
          <p:cNvSpPr>
            <a:spLocks noGrp="1"/>
          </p:cNvSpPr>
          <p:nvPr>
            <p:ph idx="1"/>
          </p:nvPr>
        </p:nvSpPr>
        <p:spPr>
          <a:xfrm>
            <a:off x="594360" y="1600200"/>
            <a:ext cx="7955280" cy="4876800"/>
          </a:xfrm>
        </p:spPr>
        <p:txBody>
          <a:bodyPr>
            <a:normAutofit/>
          </a:bodyPr>
          <a:lstStyle/>
          <a:p>
            <a:r>
              <a:rPr lang="en-US" sz="1700" dirty="0">
                <a:latin typeface="Berlin Sans FB" pitchFamily="34" charset="0"/>
              </a:rPr>
              <a:t>The </a:t>
            </a:r>
            <a:r>
              <a:rPr lang="en-US" sz="1700" dirty="0">
                <a:solidFill>
                  <a:srgbClr val="FF0000"/>
                </a:solidFill>
                <a:latin typeface="Berlin Sans FB" pitchFamily="34" charset="0"/>
              </a:rPr>
              <a:t>double ABC‐X model </a:t>
            </a:r>
            <a:r>
              <a:rPr lang="en-US" sz="1700" dirty="0">
                <a:latin typeface="Berlin Sans FB" pitchFamily="34" charset="0"/>
              </a:rPr>
              <a:t>addresses </a:t>
            </a:r>
            <a:r>
              <a:rPr lang="en-US" sz="1700" dirty="0" smtClean="0">
                <a:solidFill>
                  <a:srgbClr val="FF0000"/>
                </a:solidFill>
                <a:latin typeface="Berlin Sans FB" pitchFamily="34" charset="0"/>
              </a:rPr>
              <a:t>post crisis </a:t>
            </a:r>
            <a:r>
              <a:rPr lang="en-US" sz="1700" dirty="0">
                <a:solidFill>
                  <a:srgbClr val="FF0000"/>
                </a:solidFill>
                <a:latin typeface="Berlin Sans FB" pitchFamily="34" charset="0"/>
              </a:rPr>
              <a:t>coping processes that determine whether a family can adapt to a crisis. </a:t>
            </a:r>
          </a:p>
          <a:p>
            <a:r>
              <a:rPr lang="en-US" sz="1700" dirty="0">
                <a:latin typeface="Berlin Sans FB" pitchFamily="34" charset="0"/>
              </a:rPr>
              <a:t>It </a:t>
            </a:r>
            <a:r>
              <a:rPr lang="en-US" sz="1700" dirty="0" smtClean="0">
                <a:latin typeface="Berlin Sans FB" pitchFamily="34" charset="0"/>
              </a:rPr>
              <a:t>includes:</a:t>
            </a:r>
          </a:p>
          <a:p>
            <a:pPr lvl="1"/>
            <a:r>
              <a:rPr lang="en-US" sz="1500" dirty="0" smtClean="0">
                <a:solidFill>
                  <a:srgbClr val="FF0000"/>
                </a:solidFill>
                <a:latin typeface="Berlin Sans FB" pitchFamily="34" charset="0"/>
              </a:rPr>
              <a:t>(</a:t>
            </a:r>
            <a:r>
              <a:rPr lang="en-US" sz="1500" dirty="0" err="1" smtClean="0">
                <a:solidFill>
                  <a:srgbClr val="FF0000"/>
                </a:solidFill>
                <a:latin typeface="Berlin Sans FB" pitchFamily="34" charset="0"/>
              </a:rPr>
              <a:t>aA</a:t>
            </a:r>
            <a:r>
              <a:rPr lang="en-US" sz="1500" dirty="0">
                <a:solidFill>
                  <a:srgbClr val="FF0000"/>
                </a:solidFill>
                <a:latin typeface="Berlin Sans FB" pitchFamily="34" charset="0"/>
              </a:rPr>
              <a:t>)</a:t>
            </a:r>
            <a:r>
              <a:rPr lang="en-US" sz="1500" dirty="0">
                <a:latin typeface="Berlin Sans FB" pitchFamily="34" charset="0"/>
              </a:rPr>
              <a:t> the </a:t>
            </a:r>
            <a:r>
              <a:rPr lang="en-US" sz="1500" dirty="0">
                <a:solidFill>
                  <a:srgbClr val="FF0000"/>
                </a:solidFill>
                <a:latin typeface="Berlin Sans FB" pitchFamily="34" charset="0"/>
              </a:rPr>
              <a:t>pileup of additional stressors </a:t>
            </a:r>
            <a:r>
              <a:rPr lang="en-US" sz="1500" dirty="0">
                <a:latin typeface="Berlin Sans FB" pitchFamily="34" charset="0"/>
              </a:rPr>
              <a:t>and the </a:t>
            </a:r>
            <a:r>
              <a:rPr lang="en-US" sz="1500" dirty="0">
                <a:solidFill>
                  <a:srgbClr val="FF0000"/>
                </a:solidFill>
                <a:latin typeface="Berlin Sans FB" pitchFamily="34" charset="0"/>
              </a:rPr>
              <a:t>original crisis; </a:t>
            </a:r>
            <a:endParaRPr lang="en-US" sz="1500" dirty="0" smtClean="0">
              <a:solidFill>
                <a:srgbClr val="FF0000"/>
              </a:solidFill>
              <a:latin typeface="Berlin Sans FB" pitchFamily="34" charset="0"/>
            </a:endParaRPr>
          </a:p>
          <a:p>
            <a:pPr lvl="1"/>
            <a:r>
              <a:rPr lang="en-US" sz="1500" dirty="0" smtClean="0">
                <a:solidFill>
                  <a:srgbClr val="FF0000"/>
                </a:solidFill>
                <a:latin typeface="Berlin Sans FB" pitchFamily="34" charset="0"/>
              </a:rPr>
              <a:t>(</a:t>
            </a:r>
            <a:r>
              <a:rPr lang="en-US" sz="1500" dirty="0" err="1">
                <a:solidFill>
                  <a:srgbClr val="FF0000"/>
                </a:solidFill>
                <a:latin typeface="Berlin Sans FB" pitchFamily="34" charset="0"/>
              </a:rPr>
              <a:t>bB</a:t>
            </a:r>
            <a:r>
              <a:rPr lang="en-US" sz="1500" dirty="0">
                <a:solidFill>
                  <a:srgbClr val="FF0000"/>
                </a:solidFill>
                <a:latin typeface="Berlin Sans FB" pitchFamily="34" charset="0"/>
              </a:rPr>
              <a:t>) existing resources and resources developed </a:t>
            </a:r>
            <a:r>
              <a:rPr lang="en-US" sz="1500" dirty="0">
                <a:latin typeface="Berlin Sans FB" pitchFamily="34" charset="0"/>
              </a:rPr>
              <a:t>in order to meet the crisis; </a:t>
            </a:r>
            <a:endParaRPr lang="en-US" sz="1500" dirty="0" smtClean="0">
              <a:latin typeface="Berlin Sans FB" pitchFamily="34" charset="0"/>
            </a:endParaRPr>
          </a:p>
          <a:p>
            <a:pPr lvl="1"/>
            <a:r>
              <a:rPr lang="en-US" sz="1500" dirty="0" smtClean="0">
                <a:solidFill>
                  <a:srgbClr val="FF0000"/>
                </a:solidFill>
                <a:latin typeface="Berlin Sans FB" pitchFamily="34" charset="0"/>
              </a:rPr>
              <a:t>(</a:t>
            </a:r>
            <a:r>
              <a:rPr lang="en-US" sz="1500" dirty="0" err="1">
                <a:solidFill>
                  <a:srgbClr val="FF0000"/>
                </a:solidFill>
                <a:latin typeface="Berlin Sans FB" pitchFamily="34" charset="0"/>
              </a:rPr>
              <a:t>cC</a:t>
            </a:r>
            <a:r>
              <a:rPr lang="en-US" sz="1500" dirty="0">
                <a:solidFill>
                  <a:srgbClr val="FF0000"/>
                </a:solidFill>
                <a:latin typeface="Berlin Sans FB" pitchFamily="34" charset="0"/>
              </a:rPr>
              <a:t>) </a:t>
            </a:r>
            <a:r>
              <a:rPr lang="en-US" sz="1500" dirty="0">
                <a:latin typeface="Berlin Sans FB" pitchFamily="34" charset="0"/>
              </a:rPr>
              <a:t>a </a:t>
            </a:r>
            <a:r>
              <a:rPr lang="en-US" sz="1500" dirty="0">
                <a:solidFill>
                  <a:srgbClr val="FF0000"/>
                </a:solidFill>
                <a:latin typeface="Berlin Sans FB" pitchFamily="34" charset="0"/>
              </a:rPr>
              <a:t>family's perceptions of the crisis</a:t>
            </a:r>
            <a:r>
              <a:rPr lang="en-US" sz="1500" dirty="0">
                <a:latin typeface="Berlin Sans FB" pitchFamily="34" charset="0"/>
              </a:rPr>
              <a:t>, additional stressors, and its available resources; </a:t>
            </a:r>
            <a:endParaRPr lang="en-US" sz="1500" dirty="0" smtClean="0">
              <a:latin typeface="Berlin Sans FB" pitchFamily="34" charset="0"/>
            </a:endParaRPr>
          </a:p>
          <a:p>
            <a:pPr lvl="1"/>
            <a:r>
              <a:rPr lang="en-US" sz="1500" dirty="0" smtClean="0">
                <a:solidFill>
                  <a:srgbClr val="FF0000"/>
                </a:solidFill>
                <a:latin typeface="Berlin Sans FB" pitchFamily="34" charset="0"/>
              </a:rPr>
              <a:t>(</a:t>
            </a:r>
            <a:r>
              <a:rPr lang="en-US" sz="1500" dirty="0" err="1">
                <a:solidFill>
                  <a:srgbClr val="FF0000"/>
                </a:solidFill>
                <a:latin typeface="Berlin Sans FB" pitchFamily="34" charset="0"/>
              </a:rPr>
              <a:t>xX</a:t>
            </a:r>
            <a:r>
              <a:rPr lang="en-US" sz="1500" dirty="0">
                <a:solidFill>
                  <a:srgbClr val="FF0000"/>
                </a:solidFill>
                <a:latin typeface="Berlin Sans FB" pitchFamily="34" charset="0"/>
              </a:rPr>
              <a:t>) </a:t>
            </a:r>
            <a:r>
              <a:rPr lang="en-US" sz="1500" dirty="0">
                <a:latin typeface="Berlin Sans FB" pitchFamily="34" charset="0"/>
              </a:rPr>
              <a:t>the </a:t>
            </a:r>
            <a:r>
              <a:rPr lang="en-US" sz="1500" dirty="0">
                <a:solidFill>
                  <a:srgbClr val="FF0000"/>
                </a:solidFill>
                <a:latin typeface="Berlin Sans FB" pitchFamily="34" charset="0"/>
              </a:rPr>
              <a:t>likelihood of adaptation to crisis. </a:t>
            </a:r>
          </a:p>
          <a:p>
            <a:r>
              <a:rPr lang="en-US" sz="1700" dirty="0">
                <a:latin typeface="Berlin Sans FB" pitchFamily="34" charset="0"/>
              </a:rPr>
              <a:t>The ABC‐X and double ABC‐X models are influential in family research and </a:t>
            </a:r>
            <a:r>
              <a:rPr lang="en-US" sz="1700" dirty="0" smtClean="0">
                <a:latin typeface="Berlin Sans FB" pitchFamily="34" charset="0"/>
              </a:rPr>
              <a:t>counseling.</a:t>
            </a:r>
          </a:p>
          <a:p>
            <a:r>
              <a:rPr lang="en-US" sz="1700" dirty="0" smtClean="0">
                <a:latin typeface="Berlin Sans FB" pitchFamily="34" charset="0"/>
              </a:rPr>
              <a:t>Using </a:t>
            </a:r>
            <a:r>
              <a:rPr lang="en-US" sz="1700" dirty="0" smtClean="0">
                <a:latin typeface="Berlin Sans FB" pitchFamily="34" charset="0"/>
              </a:rPr>
              <a:t>Hill’s ABCX Formula as a </a:t>
            </a:r>
            <a:r>
              <a:rPr lang="en-US" sz="1700" dirty="0" smtClean="0">
                <a:latin typeface="Berlin Sans FB" pitchFamily="34" charset="0"/>
              </a:rPr>
              <a:t>foundation, </a:t>
            </a:r>
            <a:r>
              <a:rPr lang="en-US" sz="1700" dirty="0" err="1" smtClean="0">
                <a:latin typeface="Berlin Sans FB" pitchFamily="34" charset="0"/>
              </a:rPr>
              <a:t>McCubbin</a:t>
            </a:r>
            <a:r>
              <a:rPr lang="en-US" sz="1700" dirty="0" smtClean="0">
                <a:latin typeface="Berlin Sans FB" pitchFamily="34" charset="0"/>
              </a:rPr>
              <a:t> </a:t>
            </a:r>
            <a:r>
              <a:rPr lang="en-US" sz="1700" dirty="0" smtClean="0">
                <a:latin typeface="Berlin Sans FB" pitchFamily="34" charset="0"/>
              </a:rPr>
              <a:t>and Patterson (1982, 1983b) </a:t>
            </a:r>
            <a:r>
              <a:rPr lang="en-US" sz="1700" dirty="0" smtClean="0">
                <a:latin typeface="Berlin Sans FB" pitchFamily="34" charset="0"/>
              </a:rPr>
              <a:t>added</a:t>
            </a:r>
          </a:p>
          <a:p>
            <a:pPr lvl="1"/>
            <a:r>
              <a:rPr lang="en-US" sz="1600" dirty="0" smtClean="0">
                <a:solidFill>
                  <a:srgbClr val="FF0000"/>
                </a:solidFill>
                <a:latin typeface="Berlin Sans FB" pitchFamily="34" charset="0"/>
              </a:rPr>
              <a:t>additional</a:t>
            </a:r>
            <a:r>
              <a:rPr lang="en-US" sz="1600" dirty="0" smtClean="0">
                <a:latin typeface="Berlin Sans FB" pitchFamily="34" charset="0"/>
              </a:rPr>
              <a:t> </a:t>
            </a:r>
            <a:r>
              <a:rPr lang="en-US" sz="1600" dirty="0" smtClean="0">
                <a:latin typeface="Berlin Sans FB" pitchFamily="34" charset="0"/>
              </a:rPr>
              <a:t>life stressors and </a:t>
            </a:r>
            <a:r>
              <a:rPr lang="en-US" sz="1600" dirty="0" smtClean="0">
                <a:latin typeface="Berlin Sans FB" pitchFamily="34" charset="0"/>
              </a:rPr>
              <a:t>strains;</a:t>
            </a:r>
          </a:p>
          <a:p>
            <a:pPr lvl="1"/>
            <a:r>
              <a:rPr lang="en-US" sz="1600" dirty="0" smtClean="0">
                <a:latin typeface="Berlin Sans FB" pitchFamily="34" charset="0"/>
              </a:rPr>
              <a:t>psychological</a:t>
            </a:r>
            <a:r>
              <a:rPr lang="en-US" sz="1600" dirty="0" smtClean="0">
                <a:latin typeface="Berlin Sans FB" pitchFamily="34" charset="0"/>
              </a:rPr>
              <a:t>, intra-familial, and social resources; </a:t>
            </a:r>
            <a:endParaRPr lang="en-US" sz="1600" dirty="0" smtClean="0">
              <a:latin typeface="Berlin Sans FB" pitchFamily="34" charset="0"/>
            </a:endParaRPr>
          </a:p>
          <a:p>
            <a:pPr lvl="1"/>
            <a:r>
              <a:rPr lang="en-US" sz="1600" dirty="0" smtClean="0">
                <a:latin typeface="Berlin Sans FB" pitchFamily="34" charset="0"/>
              </a:rPr>
              <a:t>changes </a:t>
            </a:r>
            <a:r>
              <a:rPr lang="en-US" sz="1600" dirty="0" smtClean="0">
                <a:latin typeface="Berlin Sans FB" pitchFamily="34" charset="0"/>
              </a:rPr>
              <a:t>in the family’s definition; </a:t>
            </a:r>
            <a:endParaRPr lang="en-US" sz="1600" dirty="0" smtClean="0">
              <a:latin typeface="Berlin Sans FB" pitchFamily="34" charset="0"/>
            </a:endParaRPr>
          </a:p>
          <a:p>
            <a:pPr lvl="1"/>
            <a:r>
              <a:rPr lang="en-US" sz="1600" dirty="0" smtClean="0">
                <a:latin typeface="Berlin Sans FB" pitchFamily="34" charset="0"/>
              </a:rPr>
              <a:t>family </a:t>
            </a:r>
            <a:r>
              <a:rPr lang="en-US" sz="1600" dirty="0" smtClean="0">
                <a:latin typeface="Berlin Sans FB" pitchFamily="34" charset="0"/>
              </a:rPr>
              <a:t>coping strategies; and </a:t>
            </a:r>
            <a:endParaRPr lang="en-US" sz="1600" dirty="0" smtClean="0">
              <a:latin typeface="Berlin Sans FB" pitchFamily="34" charset="0"/>
            </a:endParaRPr>
          </a:p>
          <a:p>
            <a:pPr lvl="1"/>
            <a:r>
              <a:rPr lang="en-US" sz="1600" dirty="0" smtClean="0">
                <a:latin typeface="Berlin Sans FB" pitchFamily="34" charset="0"/>
              </a:rPr>
              <a:t>a </a:t>
            </a:r>
            <a:r>
              <a:rPr lang="en-US" sz="1600" dirty="0" smtClean="0">
                <a:latin typeface="Berlin Sans FB" pitchFamily="34" charset="0"/>
              </a:rPr>
              <a:t>range of outcomes, with </a:t>
            </a:r>
            <a:r>
              <a:rPr lang="en-US" sz="1600" dirty="0" smtClean="0">
                <a:solidFill>
                  <a:srgbClr val="FF0000"/>
                </a:solidFill>
                <a:latin typeface="Berlin Sans FB" pitchFamily="34" charset="0"/>
              </a:rPr>
              <a:t>family coping strategies </a:t>
            </a:r>
            <a:r>
              <a:rPr lang="en-US" sz="1600" dirty="0" smtClean="0">
                <a:latin typeface="Berlin Sans FB" pitchFamily="34" charset="0"/>
              </a:rPr>
              <a:t>being the </a:t>
            </a:r>
            <a:r>
              <a:rPr lang="en-US" sz="1600" dirty="0" smtClean="0">
                <a:solidFill>
                  <a:srgbClr val="FF0000"/>
                </a:solidFill>
                <a:latin typeface="Berlin Sans FB" pitchFamily="34" charset="0"/>
              </a:rPr>
              <a:t>Double </a:t>
            </a:r>
            <a:r>
              <a:rPr lang="en-US" sz="1600" dirty="0" smtClean="0">
                <a:solidFill>
                  <a:srgbClr val="FF0000"/>
                </a:solidFill>
                <a:latin typeface="Berlin Sans FB" pitchFamily="34" charset="0"/>
              </a:rPr>
              <a:t>ABC-X </a:t>
            </a:r>
            <a:r>
              <a:rPr lang="en-US" sz="1600" dirty="0" smtClean="0">
                <a:solidFill>
                  <a:srgbClr val="FF0000"/>
                </a:solidFill>
                <a:latin typeface="Berlin Sans FB" pitchFamily="34" charset="0"/>
              </a:rPr>
              <a:t>Model’s major contribution to stress theory.</a:t>
            </a:r>
          </a:p>
          <a:p>
            <a:endParaRPr lang="en-MY" sz="1800" dirty="0">
              <a:latin typeface="Berlin Sans FB" pitchFamily="34" charset="0"/>
            </a:endParaRPr>
          </a:p>
        </p:txBody>
      </p:sp>
    </p:spTree>
    <p:extLst>
      <p:ext uri="{BB962C8B-B14F-4D97-AF65-F5344CB8AC3E}">
        <p14:creationId xmlns:p14="http://schemas.microsoft.com/office/powerpoint/2010/main" xmlns="" val="3865525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FEM3105, SEM 1 2014/15</a:t>
            </a:r>
            <a:endParaRPr lang="en-US"/>
          </a:p>
        </p:txBody>
      </p:sp>
      <p:sp>
        <p:nvSpPr>
          <p:cNvPr id="5" name="Title 1">
            <a:extLst>
              <a:ext uri="{FF2B5EF4-FFF2-40B4-BE49-F238E27FC236}">
                <a16:creationId xmlns:a16="http://schemas.microsoft.com/office/drawing/2014/main" xmlns="" id="{59BCBD79-39FC-4D38-B049-23CDC2A5EBFF}"/>
              </a:ext>
            </a:extLst>
          </p:cNvPr>
          <p:cNvSpPr>
            <a:spLocks noGrp="1"/>
          </p:cNvSpPr>
          <p:nvPr>
            <p:ph type="title"/>
          </p:nvPr>
        </p:nvSpPr>
        <p:spPr>
          <a:xfrm>
            <a:off x="3214678" y="285728"/>
            <a:ext cx="5397798" cy="571504"/>
          </a:xfrm>
          <a:noFill/>
          <a:ln>
            <a:noFill/>
          </a:ln>
        </p:spPr>
        <p:txBody>
          <a:bodyPr>
            <a:noAutofit/>
          </a:bodyPr>
          <a:lstStyle/>
          <a:p>
            <a:pPr algn="r"/>
            <a:r>
              <a:rPr lang="en-US" sz="3600" b="1" dirty="0" smtClean="0">
                <a:solidFill>
                  <a:schemeClr val="tx1"/>
                </a:solidFill>
                <a:effectLst/>
                <a:latin typeface="Berlin Sans FB" pitchFamily="34" charset="0"/>
              </a:rPr>
              <a:t>CONT</a:t>
            </a:r>
            <a:r>
              <a:rPr lang="en-US" sz="1800" b="1" dirty="0" smtClean="0">
                <a:solidFill>
                  <a:schemeClr val="tx1"/>
                </a:solidFill>
                <a:effectLst/>
                <a:latin typeface="Berlin Sans FB" pitchFamily="34" charset="0"/>
              </a:rPr>
              <a:t>…(DOUBLE ABC-X MODEL</a:t>
            </a:r>
            <a:r>
              <a:rPr lang="en-US" sz="1800" b="1" dirty="0" smtClean="0">
                <a:solidFill>
                  <a:schemeClr val="tx1"/>
                </a:solidFill>
                <a:effectLst/>
                <a:latin typeface="Berlin Sans FB" pitchFamily="34" charset="0"/>
              </a:rPr>
              <a:t>)</a:t>
            </a:r>
            <a:endParaRPr lang="en-MY" sz="3600" b="1" dirty="0">
              <a:solidFill>
                <a:schemeClr val="tx1"/>
              </a:solidFill>
              <a:effectLst/>
              <a:latin typeface="Berlin Sans FB" pitchFamily="34" charset="0"/>
            </a:endParaRPr>
          </a:p>
        </p:txBody>
      </p:sp>
      <p:pic>
        <p:nvPicPr>
          <p:cNvPr id="6" name="Picture 2" descr="http://classconnection.s3.amazonaws.com/162/flashcards/413162/png/double_abcx1323038345225.png"/>
          <p:cNvPicPr>
            <a:picLocks noGrp="1" noChangeAspect="1" noChangeArrowheads="1"/>
          </p:cNvPicPr>
          <p:nvPr>
            <p:ph idx="1"/>
          </p:nvPr>
        </p:nvPicPr>
        <p:blipFill>
          <a:blip r:embed="rId2" cstate="print"/>
          <a:srcRect/>
          <a:stretch>
            <a:fillRect/>
          </a:stretch>
        </p:blipFill>
        <p:spPr bwMode="auto">
          <a:xfrm>
            <a:off x="1214414" y="1000108"/>
            <a:ext cx="6897949" cy="3143272"/>
          </a:xfrm>
          <a:prstGeom prst="rect">
            <a:avLst/>
          </a:prstGeom>
          <a:solidFill>
            <a:srgbClr val="FFFF00"/>
          </a:solidFill>
        </p:spPr>
      </p:pic>
      <p:sp>
        <p:nvSpPr>
          <p:cNvPr id="7" name="Rectangle 3"/>
          <p:cNvSpPr txBox="1">
            <a:spLocks noChangeArrowheads="1"/>
          </p:cNvSpPr>
          <p:nvPr/>
        </p:nvSpPr>
        <p:spPr>
          <a:xfrm>
            <a:off x="1285852" y="4286257"/>
            <a:ext cx="6643734" cy="1571636"/>
          </a:xfrm>
          <a:prstGeom prst="rect">
            <a:avLst/>
          </a:prstGeom>
          <a:noFill/>
        </p:spPr>
        <p:txBody>
          <a:bodyPr vert="horz" lIns="182880" tIns="91440">
            <a:normAutofit fontScale="92500" lnSpcReduction="20000"/>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Berlin Sans FB" pitchFamily="34" charset="0"/>
              </a:rPr>
              <a:t>a </a:t>
            </a:r>
            <a:r>
              <a:rPr kumimoji="0" lang="en-US" b="0" i="0" u="none" strike="noStrike" kern="1200" cap="none" spc="0" normalizeH="0" baseline="0" noProof="0" dirty="0" err="1" smtClean="0">
                <a:ln>
                  <a:noFill/>
                </a:ln>
                <a:solidFill>
                  <a:schemeClr val="tx1"/>
                </a:solidFill>
                <a:effectLst/>
                <a:uLnTx/>
                <a:uFillTx/>
                <a:latin typeface="Berlin Sans FB" pitchFamily="34" charset="0"/>
              </a:rPr>
              <a:t>A</a:t>
            </a:r>
            <a:r>
              <a:rPr kumimoji="0" lang="en-US" b="0" i="0" u="none" strike="noStrike" kern="1200" cap="none" spc="0" normalizeH="0" baseline="0" noProof="0" dirty="0" smtClean="0">
                <a:ln>
                  <a:noFill/>
                </a:ln>
                <a:solidFill>
                  <a:schemeClr val="tx1"/>
                </a:solidFill>
                <a:effectLst/>
                <a:uLnTx/>
                <a:uFillTx/>
                <a:latin typeface="Berlin Sans FB" pitchFamily="34" charset="0"/>
              </a:rPr>
              <a:t> 	= additional stressors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Berlin Sans FB" pitchFamily="34" charset="0"/>
              </a:rPr>
              <a:t>b </a:t>
            </a:r>
            <a:r>
              <a:rPr kumimoji="0" lang="en-US" b="0" i="0" u="none" strike="noStrike" kern="1200" cap="none" spc="0" normalizeH="0" baseline="0" noProof="0" dirty="0" err="1" smtClean="0">
                <a:ln>
                  <a:noFill/>
                </a:ln>
                <a:solidFill>
                  <a:schemeClr val="tx1"/>
                </a:solidFill>
                <a:effectLst/>
                <a:uLnTx/>
                <a:uFillTx/>
                <a:latin typeface="Berlin Sans FB" pitchFamily="34" charset="0"/>
              </a:rPr>
              <a:t>B</a:t>
            </a:r>
            <a:r>
              <a:rPr kumimoji="0" lang="en-US" b="0" i="0" u="none" strike="noStrike" kern="1200" cap="none" spc="0" normalizeH="0" baseline="0" noProof="0" dirty="0" smtClean="0">
                <a:ln>
                  <a:noFill/>
                </a:ln>
                <a:solidFill>
                  <a:schemeClr val="tx1"/>
                </a:solidFill>
                <a:effectLst/>
                <a:uLnTx/>
                <a:uFillTx/>
                <a:latin typeface="Berlin Sans FB" pitchFamily="34" charset="0"/>
              </a:rPr>
              <a:t>	= additional resources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Berlin Sans FB" pitchFamily="34" charset="0"/>
              </a:rPr>
              <a:t>c </a:t>
            </a:r>
            <a:r>
              <a:rPr kumimoji="0" lang="en-US" b="0" i="0" u="none" strike="noStrike" kern="1200" cap="none" spc="0" normalizeH="0" baseline="0" noProof="0" dirty="0" err="1" smtClean="0">
                <a:ln>
                  <a:noFill/>
                </a:ln>
                <a:solidFill>
                  <a:schemeClr val="tx1"/>
                </a:solidFill>
                <a:effectLst/>
                <a:uLnTx/>
                <a:uFillTx/>
                <a:latin typeface="Berlin Sans FB" pitchFamily="34" charset="0"/>
              </a:rPr>
              <a:t>C</a:t>
            </a:r>
            <a:r>
              <a:rPr kumimoji="0" lang="en-US" b="0" i="0" u="none" strike="noStrike" kern="1200" cap="none" spc="0" normalizeH="0" baseline="0" noProof="0" dirty="0" smtClean="0">
                <a:ln>
                  <a:noFill/>
                </a:ln>
                <a:solidFill>
                  <a:schemeClr val="tx1"/>
                </a:solidFill>
                <a:effectLst/>
                <a:uLnTx/>
                <a:uFillTx/>
                <a:latin typeface="Berlin Sans FB" pitchFamily="34" charset="0"/>
              </a:rPr>
              <a:t>	= reinterpretations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b="0" i="0" u="none" strike="noStrike" kern="1200" cap="none" spc="0" normalizeH="0" baseline="0" noProof="0" dirty="0" smtClean="0">
              <a:ln>
                <a:noFill/>
              </a:ln>
              <a:solidFill>
                <a:schemeClr val="tx1"/>
              </a:solidFill>
              <a:effectLst/>
              <a:uLnTx/>
              <a:uFillTx/>
              <a:latin typeface="Berlin Sans FB" pitchFamily="34"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b="0" i="0" u="none" strike="noStrike" kern="1200" cap="none" spc="0" normalizeH="0" baseline="0" noProof="0" dirty="0" smtClean="0">
                <a:ln>
                  <a:noFill/>
                </a:ln>
                <a:solidFill>
                  <a:schemeClr val="tx1"/>
                </a:solidFill>
                <a:effectLst/>
                <a:uLnTx/>
                <a:uFillTx/>
                <a:latin typeface="Berlin Sans FB" pitchFamily="34" charset="0"/>
              </a:rPr>
              <a:t>Coping strategies can be determined after phase 1</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b="0" i="0" u="none" strike="noStrike" kern="1200" cap="none" spc="0" normalizeH="0" baseline="0" noProof="0" dirty="0" smtClean="0">
                <a:ln>
                  <a:noFill/>
                </a:ln>
                <a:solidFill>
                  <a:schemeClr val="tx1"/>
                </a:solidFill>
                <a:effectLst/>
                <a:uLnTx/>
                <a:uFillTx/>
                <a:latin typeface="Berlin Sans FB" pitchFamily="34" charset="0"/>
              </a:rPr>
              <a:t>Adjustments may be positive or negative</a:t>
            </a:r>
            <a:endParaRPr kumimoji="0" lang="en-US" b="0" i="0" u="none" strike="noStrike" kern="1200" cap="none" spc="0" normalizeH="0" baseline="0" noProof="0" dirty="0">
              <a:ln>
                <a:noFill/>
              </a:ln>
              <a:solidFill>
                <a:schemeClr val="tx1"/>
              </a:solidFill>
              <a:effectLst/>
              <a:uLnTx/>
              <a:uFillTx/>
              <a:latin typeface="Berlin Sans FB"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4BAFF-42E4-401C-881F-F261260CB03E}"/>
              </a:ext>
            </a:extLst>
          </p:cNvPr>
          <p:cNvSpPr>
            <a:spLocks noGrp="1"/>
          </p:cNvSpPr>
          <p:nvPr>
            <p:ph type="title"/>
          </p:nvPr>
        </p:nvSpPr>
        <p:spPr>
          <a:xfrm>
            <a:off x="1428728" y="857232"/>
            <a:ext cx="6377940" cy="129302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4800" dirty="0" smtClean="0">
                <a:solidFill>
                  <a:schemeClr val="bg1"/>
                </a:solidFill>
                <a:effectLst/>
                <a:latin typeface="Algerian" pitchFamily="82" charset="0"/>
              </a:rPr>
              <a:t>Summary</a:t>
            </a:r>
            <a:endParaRPr lang="en-MY" sz="4800" dirty="0">
              <a:solidFill>
                <a:schemeClr val="bg1"/>
              </a:solidFill>
              <a:effectLst/>
              <a:latin typeface="Algerian" pitchFamily="82" charset="0"/>
            </a:endParaRPr>
          </a:p>
        </p:txBody>
      </p:sp>
      <p:sp>
        <p:nvSpPr>
          <p:cNvPr id="3" name="Content Placeholder 2">
            <a:extLst>
              <a:ext uri="{FF2B5EF4-FFF2-40B4-BE49-F238E27FC236}">
                <a16:creationId xmlns:a16="http://schemas.microsoft.com/office/drawing/2014/main" xmlns="" id="{4299A656-DDCD-4405-8898-57ABD9547898}"/>
              </a:ext>
            </a:extLst>
          </p:cNvPr>
          <p:cNvSpPr>
            <a:spLocks noGrp="1"/>
          </p:cNvSpPr>
          <p:nvPr>
            <p:ph idx="1"/>
          </p:nvPr>
        </p:nvSpPr>
        <p:spPr>
          <a:xfrm>
            <a:off x="571472" y="2571744"/>
            <a:ext cx="7863840" cy="2663200"/>
          </a:xfrm>
        </p:spPr>
        <p:txBody>
          <a:bodyPr>
            <a:normAutofit/>
          </a:bodyPr>
          <a:lstStyle/>
          <a:p>
            <a:r>
              <a:rPr lang="en-US" sz="2400" dirty="0">
                <a:latin typeface="Berlin Sans FB" pitchFamily="34" charset="0"/>
              </a:rPr>
              <a:t>The ABCX Model </a:t>
            </a:r>
            <a:r>
              <a:rPr lang="en-US" sz="2400" dirty="0">
                <a:solidFill>
                  <a:srgbClr val="FF0000"/>
                </a:solidFill>
                <a:latin typeface="Berlin Sans FB" pitchFamily="34" charset="0"/>
              </a:rPr>
              <a:t>began with the stressor and ended with the crisis</a:t>
            </a:r>
            <a:r>
              <a:rPr lang="en-US" sz="2400" dirty="0">
                <a:latin typeface="Berlin Sans FB" pitchFamily="34" charset="0"/>
              </a:rPr>
              <a:t>, while the Double ABCX Model began with the stressor </a:t>
            </a:r>
            <a:r>
              <a:rPr lang="en-US" sz="2400" dirty="0">
                <a:solidFill>
                  <a:srgbClr val="FFFF00"/>
                </a:solidFill>
                <a:latin typeface="Berlin Sans FB" pitchFamily="34" charset="0"/>
              </a:rPr>
              <a:t>but went on to include </a:t>
            </a:r>
            <a:r>
              <a:rPr lang="en-US" sz="2400" dirty="0" err="1">
                <a:solidFill>
                  <a:srgbClr val="FFFF00"/>
                </a:solidFill>
                <a:latin typeface="Berlin Sans FB" pitchFamily="34" charset="0"/>
              </a:rPr>
              <a:t>postcrisis</a:t>
            </a:r>
            <a:r>
              <a:rPr lang="en-US" sz="2400" dirty="0">
                <a:solidFill>
                  <a:srgbClr val="FFFF00"/>
                </a:solidFill>
                <a:latin typeface="Berlin Sans FB" pitchFamily="34" charset="0"/>
              </a:rPr>
              <a:t> variables. </a:t>
            </a:r>
          </a:p>
          <a:p>
            <a:r>
              <a:rPr lang="en-US" sz="2400" dirty="0">
                <a:latin typeface="Berlin Sans FB" pitchFamily="34" charset="0"/>
              </a:rPr>
              <a:t>Since the ABCX Model is the basis of most family stress models, its developer, Hill (1958), has been called the father of family stress theory.</a:t>
            </a:r>
            <a:endParaRPr lang="en-MY" sz="2400" dirty="0">
              <a:latin typeface="Berlin Sans FB" pitchFamily="34" charset="0"/>
            </a:endParaRPr>
          </a:p>
        </p:txBody>
      </p:sp>
      <p:sp>
        <p:nvSpPr>
          <p:cNvPr id="4" name="Title 1">
            <a:extLst>
              <a:ext uri="{FF2B5EF4-FFF2-40B4-BE49-F238E27FC236}">
                <a16:creationId xmlns:a16="http://schemas.microsoft.com/office/drawing/2014/main" xmlns="" id="{59BCBD79-39FC-4D38-B049-23CDC2A5EBFF}"/>
              </a:ext>
            </a:extLst>
          </p:cNvPr>
          <p:cNvSpPr txBox="1">
            <a:spLocks/>
          </p:cNvSpPr>
          <p:nvPr/>
        </p:nvSpPr>
        <p:spPr>
          <a:xfrm>
            <a:off x="3746202" y="0"/>
            <a:ext cx="5397798" cy="571504"/>
          </a:xfrm>
          <a:prstGeom prst="rect">
            <a:avLst/>
          </a:prstGeom>
          <a:noFill/>
          <a:ln>
            <a:noFill/>
          </a:ln>
        </p:spPr>
        <p:txBody>
          <a:bodyPr vert="horz" anchor="ctr">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w="6350">
                  <a:noFill/>
                </a:ln>
                <a:solidFill>
                  <a:schemeClr val="tx1"/>
                </a:solidFill>
                <a:effectLst/>
                <a:uLnTx/>
                <a:uFillTx/>
                <a:latin typeface="Berlin Sans FB" pitchFamily="34" charset="0"/>
                <a:ea typeface="+mj-ea"/>
                <a:cs typeface="+mj-cs"/>
              </a:rPr>
              <a:t>CONT</a:t>
            </a:r>
            <a:r>
              <a:rPr kumimoji="0" lang="en-US" sz="1800" b="1" i="0" u="none" strike="noStrike" kern="1200" cap="none" spc="0" normalizeH="0" baseline="0" noProof="0" smtClean="0">
                <a:ln w="6350">
                  <a:noFill/>
                </a:ln>
                <a:solidFill>
                  <a:schemeClr val="tx1"/>
                </a:solidFill>
                <a:effectLst/>
                <a:uLnTx/>
                <a:uFillTx/>
                <a:latin typeface="Berlin Sans FB" pitchFamily="34" charset="0"/>
                <a:ea typeface="+mj-ea"/>
                <a:cs typeface="+mj-cs"/>
              </a:rPr>
              <a:t>…(DOUBLE ABC-X MODEL)</a:t>
            </a:r>
            <a:endParaRPr kumimoji="0" lang="en-MY" sz="3600" b="1" i="0" u="none" strike="noStrike" kern="1200" cap="none" spc="0" normalizeH="0" baseline="0" noProof="0" dirty="0">
              <a:ln w="6350">
                <a:noFill/>
              </a:ln>
              <a:solidFill>
                <a:schemeClr val="tx1"/>
              </a:solidFill>
              <a:effectLst/>
              <a:uLnTx/>
              <a:uFillTx/>
              <a:latin typeface="Berlin Sans FB" pitchFamily="34" charset="0"/>
              <a:ea typeface="+mj-ea"/>
              <a:cs typeface="+mj-cs"/>
            </a:endParaRPr>
          </a:p>
        </p:txBody>
      </p:sp>
    </p:spTree>
    <p:extLst>
      <p:ext uri="{BB962C8B-B14F-4D97-AF65-F5344CB8AC3E}">
        <p14:creationId xmlns:p14="http://schemas.microsoft.com/office/powerpoint/2010/main" xmlns="" val="37996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594360" y="381000"/>
            <a:ext cx="8153400" cy="914400"/>
          </a:xfrm>
        </p:spPr>
        <p:style>
          <a:lnRef idx="3">
            <a:schemeClr val="lt1"/>
          </a:lnRef>
          <a:fillRef idx="1">
            <a:schemeClr val="accent3"/>
          </a:fillRef>
          <a:effectRef idx="1">
            <a:schemeClr val="accent3"/>
          </a:effectRef>
          <a:fontRef idx="minor">
            <a:schemeClr val="lt1"/>
          </a:fontRef>
        </p:style>
        <p:txBody>
          <a:bodyPr/>
          <a:lstStyle/>
          <a:p>
            <a:pPr algn="ctr"/>
            <a:r>
              <a:rPr lang="en-US" sz="4800" b="1" dirty="0" smtClean="0">
                <a:solidFill>
                  <a:schemeClr val="tx1"/>
                </a:solidFill>
                <a:latin typeface="Berlin Sans FB" pitchFamily="34" charset="0"/>
              </a:rPr>
              <a:t>RESULT OF CRISIS…</a:t>
            </a:r>
            <a:endParaRPr lang="en-US" sz="4800" b="1" dirty="0">
              <a:solidFill>
                <a:schemeClr val="tx1"/>
              </a:solidFill>
              <a:latin typeface="Berlin Sans FB" pitchFamily="34" charset="0"/>
            </a:endParaRPr>
          </a:p>
        </p:txBody>
      </p:sp>
      <p:sp>
        <p:nvSpPr>
          <p:cNvPr id="57347" name="Rectangle 3"/>
          <p:cNvSpPr>
            <a:spLocks noGrp="1" noChangeArrowheads="1"/>
          </p:cNvSpPr>
          <p:nvPr>
            <p:ph idx="1"/>
          </p:nvPr>
        </p:nvSpPr>
        <p:spPr>
          <a:xfrm>
            <a:off x="594360" y="1600200"/>
            <a:ext cx="7955280" cy="4663440"/>
          </a:xfrm>
        </p:spPr>
        <p:txBody>
          <a:bodyPr>
            <a:normAutofit/>
          </a:bodyPr>
          <a:lstStyle/>
          <a:p>
            <a:pPr>
              <a:lnSpc>
                <a:spcPct val="90000"/>
              </a:lnSpc>
            </a:pPr>
            <a:r>
              <a:rPr lang="en-US" sz="3200" b="1" dirty="0" smtClean="0">
                <a:latin typeface="Garamond" pitchFamily="18" charset="0"/>
              </a:rPr>
              <a:t>ADAPTATION</a:t>
            </a:r>
          </a:p>
          <a:p>
            <a:pPr marL="0" indent="0">
              <a:lnSpc>
                <a:spcPct val="90000"/>
              </a:lnSpc>
              <a:buNone/>
            </a:pPr>
            <a:endParaRPr lang="en-US" sz="2400" dirty="0">
              <a:latin typeface="Berlin Sans FB" pitchFamily="34" charset="0"/>
            </a:endParaRPr>
          </a:p>
          <a:p>
            <a:pPr lvl="1"/>
            <a:r>
              <a:rPr lang="en-US" sz="2400" b="1" dirty="0" smtClean="0">
                <a:solidFill>
                  <a:srgbClr val="00FF00"/>
                </a:solidFill>
                <a:latin typeface="Berlin Sans FB" pitchFamily="34" charset="0"/>
              </a:rPr>
              <a:t>BONADAPTATION</a:t>
            </a:r>
          </a:p>
          <a:p>
            <a:pPr lvl="2">
              <a:buFont typeface="Wingdings" panose="05000000000000000000" pitchFamily="2" charset="2"/>
              <a:buChar char="Ø"/>
            </a:pPr>
            <a:r>
              <a:rPr lang="en-US" dirty="0" smtClean="0">
                <a:latin typeface="Berlin Sans FB" pitchFamily="34" charset="0"/>
              </a:rPr>
              <a:t>“</a:t>
            </a:r>
            <a:r>
              <a:rPr lang="en-US" dirty="0">
                <a:latin typeface="Berlin Sans FB" pitchFamily="34" charset="0"/>
              </a:rPr>
              <a:t>Good,” </a:t>
            </a:r>
            <a:r>
              <a:rPr lang="en-US" dirty="0">
                <a:solidFill>
                  <a:srgbClr val="00FF00"/>
                </a:solidFill>
                <a:latin typeface="Berlin Sans FB" pitchFamily="34" charset="0"/>
              </a:rPr>
              <a:t>positive adaptation</a:t>
            </a:r>
          </a:p>
          <a:p>
            <a:pPr lvl="2">
              <a:buFont typeface="Wingdings" panose="05000000000000000000" pitchFamily="2" charset="2"/>
              <a:buChar char="Ø"/>
            </a:pPr>
            <a:r>
              <a:rPr lang="en-US" dirty="0">
                <a:latin typeface="Berlin Sans FB" pitchFamily="34" charset="0"/>
              </a:rPr>
              <a:t>Positive result to the crisis</a:t>
            </a:r>
          </a:p>
          <a:p>
            <a:pPr lvl="1"/>
            <a:r>
              <a:rPr lang="en-US" sz="2400" b="1" dirty="0" smtClean="0">
                <a:solidFill>
                  <a:srgbClr val="FF0000"/>
                </a:solidFill>
                <a:latin typeface="Berlin Sans FB" pitchFamily="34" charset="0"/>
              </a:rPr>
              <a:t>MALADAPTATION</a:t>
            </a:r>
          </a:p>
          <a:p>
            <a:pPr lvl="2">
              <a:buFont typeface="Wingdings" panose="05000000000000000000" pitchFamily="2" charset="2"/>
              <a:buChar char="Ø"/>
            </a:pPr>
            <a:r>
              <a:rPr lang="en-US" dirty="0" smtClean="0">
                <a:latin typeface="Berlin Sans FB" pitchFamily="34" charset="0"/>
              </a:rPr>
              <a:t>“</a:t>
            </a:r>
            <a:r>
              <a:rPr lang="en-US" dirty="0">
                <a:latin typeface="Berlin Sans FB" pitchFamily="34" charset="0"/>
              </a:rPr>
              <a:t>Bad,” </a:t>
            </a:r>
            <a:r>
              <a:rPr lang="en-US" dirty="0">
                <a:solidFill>
                  <a:srgbClr val="FF0000"/>
                </a:solidFill>
                <a:latin typeface="Berlin Sans FB" pitchFamily="34" charset="0"/>
              </a:rPr>
              <a:t>negative adaptation</a:t>
            </a:r>
          </a:p>
          <a:p>
            <a:pPr lvl="2">
              <a:buFont typeface="Wingdings" panose="05000000000000000000" pitchFamily="2" charset="2"/>
              <a:buChar char="Ø"/>
            </a:pPr>
            <a:r>
              <a:rPr lang="en-US" dirty="0">
                <a:latin typeface="Berlin Sans FB" pitchFamily="34" charset="0"/>
              </a:rPr>
              <a:t>Unhealthy or dysfunctional resolution of the crisis</a:t>
            </a:r>
          </a:p>
        </p:txBody>
      </p:sp>
    </p:spTree>
    <p:extLst>
      <p:ext uri="{BB962C8B-B14F-4D97-AF65-F5344CB8AC3E}">
        <p14:creationId xmlns:p14="http://schemas.microsoft.com/office/powerpoint/2010/main" xmlns="" val="427559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BA8236-4A80-40D4-977C-D9F78362397A}"/>
              </a:ext>
            </a:extLst>
          </p:cNvPr>
          <p:cNvSpPr>
            <a:spLocks noGrp="1"/>
          </p:cNvSpPr>
          <p:nvPr>
            <p:ph type="title"/>
          </p:nvPr>
        </p:nvSpPr>
        <p:spPr>
          <a:xfrm>
            <a:off x="594360" y="195060"/>
            <a:ext cx="7787640" cy="1019362"/>
          </a:xfrm>
        </p:spPr>
        <p:style>
          <a:lnRef idx="3">
            <a:schemeClr val="lt1"/>
          </a:lnRef>
          <a:fillRef idx="1">
            <a:schemeClr val="accent3"/>
          </a:fillRef>
          <a:effectRef idx="1">
            <a:schemeClr val="accent3"/>
          </a:effectRef>
          <a:fontRef idx="minor">
            <a:schemeClr val="lt1"/>
          </a:fontRef>
        </p:style>
        <p:txBody>
          <a:bodyPr>
            <a:noAutofit/>
          </a:bodyPr>
          <a:lstStyle/>
          <a:p>
            <a:pPr lvl="1" algn="ctr" rtl="0">
              <a:lnSpc>
                <a:spcPct val="90000"/>
              </a:lnSpc>
              <a:spcBef>
                <a:spcPct val="0"/>
              </a:spcBef>
            </a:pPr>
            <a:r>
              <a:rPr lang="en-US" sz="3200" b="1" dirty="0" smtClean="0">
                <a:solidFill>
                  <a:srgbClr val="008000"/>
                </a:solidFill>
                <a:latin typeface="Elephant" pitchFamily="18" charset="0"/>
              </a:rPr>
              <a:t>BONADAPTATION</a:t>
            </a:r>
            <a:br>
              <a:rPr lang="en-US" sz="3200" b="1" dirty="0" smtClean="0">
                <a:solidFill>
                  <a:srgbClr val="008000"/>
                </a:solidFill>
                <a:latin typeface="Elephant" pitchFamily="18" charset="0"/>
              </a:rPr>
            </a:br>
            <a:r>
              <a:rPr lang="en-US" sz="3200" b="1" dirty="0" smtClean="0">
                <a:solidFill>
                  <a:srgbClr val="008000"/>
                </a:solidFill>
                <a:latin typeface="Elephant" pitchFamily="18" charset="0"/>
              </a:rPr>
              <a:t>(Positive adaptation)..</a:t>
            </a:r>
            <a:endParaRPr lang="en-MY" sz="3200" b="1" dirty="0">
              <a:solidFill>
                <a:srgbClr val="008000"/>
              </a:solidFill>
              <a:latin typeface="Elephant" pitchFamily="18" charset="0"/>
            </a:endParaRPr>
          </a:p>
        </p:txBody>
      </p:sp>
      <p:sp>
        <p:nvSpPr>
          <p:cNvPr id="3" name="Content Placeholder 2">
            <a:extLst>
              <a:ext uri="{FF2B5EF4-FFF2-40B4-BE49-F238E27FC236}">
                <a16:creationId xmlns:a16="http://schemas.microsoft.com/office/drawing/2014/main" xmlns="" id="{5700D692-C295-4BB6-BFCD-864205948FB8}"/>
              </a:ext>
            </a:extLst>
          </p:cNvPr>
          <p:cNvSpPr>
            <a:spLocks noGrp="1"/>
          </p:cNvSpPr>
          <p:nvPr>
            <p:ph sz="quarter" idx="1"/>
          </p:nvPr>
        </p:nvSpPr>
        <p:spPr>
          <a:xfrm>
            <a:off x="594360" y="1500174"/>
            <a:ext cx="7955280" cy="4214842"/>
          </a:xfrm>
        </p:spPr>
        <p:txBody>
          <a:bodyPr>
            <a:normAutofit/>
          </a:bodyPr>
          <a:lstStyle/>
          <a:p>
            <a:r>
              <a:rPr lang="en-US" sz="1800" dirty="0">
                <a:latin typeface="Berlin Sans FB" pitchFamily="34" charset="0"/>
              </a:rPr>
              <a:t>Family Adaptation</a:t>
            </a:r>
          </a:p>
          <a:p>
            <a:r>
              <a:rPr lang="en-US" sz="1800" dirty="0">
                <a:latin typeface="Berlin Sans FB" pitchFamily="34" charset="0"/>
              </a:rPr>
              <a:t>Families adapt to stress with either positive coping mechanisms or negative ones.</a:t>
            </a:r>
          </a:p>
          <a:p>
            <a:r>
              <a:rPr lang="en-US" sz="1800" dirty="0">
                <a:latin typeface="Berlin Sans FB" pitchFamily="34" charset="0"/>
              </a:rPr>
              <a:t>Examples of positive coping mechanisms include:</a:t>
            </a:r>
          </a:p>
          <a:p>
            <a:pPr lvl="1">
              <a:buFont typeface="Wingdings" panose="05000000000000000000" pitchFamily="2" charset="2"/>
              <a:buChar char="Ø"/>
            </a:pPr>
            <a:r>
              <a:rPr lang="en-US" sz="1800" dirty="0">
                <a:solidFill>
                  <a:schemeClr val="accent1"/>
                </a:solidFill>
                <a:latin typeface="Berlin Sans FB" pitchFamily="34" charset="0"/>
              </a:rPr>
              <a:t>Coping with the illness or injury through directly addressing its impact on the family. This may mean adding wheelchair ramps to the home, for example, to directly deal with a physical condition, or accompanying a family member to the hospital for substance abuse treatment.</a:t>
            </a:r>
          </a:p>
          <a:p>
            <a:pPr lvl="1">
              <a:buFont typeface="Wingdings" panose="05000000000000000000" pitchFamily="2" charset="2"/>
              <a:buChar char="Ø"/>
            </a:pPr>
            <a:r>
              <a:rPr lang="en-US" sz="1800" dirty="0">
                <a:solidFill>
                  <a:schemeClr val="accent1"/>
                </a:solidFill>
                <a:latin typeface="Berlin Sans FB" pitchFamily="34" charset="0"/>
              </a:rPr>
              <a:t>Talking among themselves or with a counselor, therapist, or clergy person about the problem</a:t>
            </a:r>
          </a:p>
          <a:p>
            <a:pPr lvl="1">
              <a:buFont typeface="Wingdings" panose="05000000000000000000" pitchFamily="2" charset="2"/>
              <a:buChar char="Ø"/>
            </a:pPr>
            <a:r>
              <a:rPr lang="en-US" sz="1800" dirty="0">
                <a:solidFill>
                  <a:schemeClr val="accent1"/>
                </a:solidFill>
                <a:latin typeface="Berlin Sans FB" pitchFamily="34" charset="0"/>
              </a:rPr>
              <a:t>Seeking help for substance abuse problems or domestic problems</a:t>
            </a:r>
          </a:p>
          <a:p>
            <a:pPr lvl="1">
              <a:buFont typeface="Wingdings" panose="05000000000000000000" pitchFamily="2" charset="2"/>
              <a:buChar char="Ø"/>
            </a:pPr>
            <a:r>
              <a:rPr lang="en-US" sz="1800" dirty="0">
                <a:solidFill>
                  <a:schemeClr val="accent1"/>
                </a:solidFill>
                <a:latin typeface="Berlin Sans FB" pitchFamily="34" charset="0"/>
              </a:rPr>
              <a:t>Turning to family, neighbors, community or church members for support and encouragement</a:t>
            </a:r>
            <a:endParaRPr lang="en-MY" sz="1800" dirty="0">
              <a:solidFill>
                <a:schemeClr val="accent1"/>
              </a:solidFill>
              <a:latin typeface="Berlin Sans FB" pitchFamily="34" charset="0"/>
            </a:endParaRPr>
          </a:p>
        </p:txBody>
      </p:sp>
    </p:spTree>
    <p:extLst>
      <p:ext uri="{BB962C8B-B14F-4D97-AF65-F5344CB8AC3E}">
        <p14:creationId xmlns:p14="http://schemas.microsoft.com/office/powerpoint/2010/main" xmlns="" val="753505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E37F8-FFEA-4D2C-88F4-BC772BFF749A}"/>
              </a:ext>
            </a:extLst>
          </p:cNvPr>
          <p:cNvSpPr>
            <a:spLocks noGrp="1"/>
          </p:cNvSpPr>
          <p:nvPr>
            <p:ph type="title"/>
          </p:nvPr>
        </p:nvSpPr>
        <p:spPr>
          <a:xfrm>
            <a:off x="428596" y="285728"/>
            <a:ext cx="8168640" cy="1000132"/>
          </a:xfrm>
        </p:spPr>
        <p:style>
          <a:lnRef idx="3">
            <a:schemeClr val="lt1"/>
          </a:lnRef>
          <a:fillRef idx="1">
            <a:schemeClr val="accent3"/>
          </a:fillRef>
          <a:effectRef idx="1">
            <a:schemeClr val="accent3"/>
          </a:effectRef>
          <a:fontRef idx="minor">
            <a:schemeClr val="lt1"/>
          </a:fontRef>
        </p:style>
        <p:txBody>
          <a:bodyPr>
            <a:noAutofit/>
          </a:bodyPr>
          <a:lstStyle/>
          <a:p>
            <a:pPr algn="ctr"/>
            <a:r>
              <a:rPr lang="en-US" sz="3200" b="1" dirty="0" smtClean="0">
                <a:solidFill>
                  <a:schemeClr val="accent3">
                    <a:lumMod val="20000"/>
                    <a:lumOff val="80000"/>
                  </a:schemeClr>
                </a:solidFill>
                <a:latin typeface="Elephant" pitchFamily="18" charset="0"/>
              </a:rPr>
              <a:t>MALADAPTATION</a:t>
            </a:r>
            <a:r>
              <a:rPr lang="en-US" sz="3200" b="1" dirty="0" smtClean="0">
                <a:solidFill>
                  <a:schemeClr val="accent3">
                    <a:lumMod val="20000"/>
                    <a:lumOff val="80000"/>
                  </a:schemeClr>
                </a:solidFill>
                <a:latin typeface="Elephant" pitchFamily="18" charset="0"/>
              </a:rPr>
              <a:t> </a:t>
            </a:r>
            <a:br>
              <a:rPr lang="en-US" sz="3200" b="1" dirty="0" smtClean="0">
                <a:solidFill>
                  <a:schemeClr val="accent3">
                    <a:lumMod val="20000"/>
                    <a:lumOff val="80000"/>
                  </a:schemeClr>
                </a:solidFill>
                <a:latin typeface="Elephant" pitchFamily="18" charset="0"/>
              </a:rPr>
            </a:br>
            <a:r>
              <a:rPr lang="en-US" sz="3200" b="1" dirty="0" smtClean="0">
                <a:solidFill>
                  <a:schemeClr val="accent3">
                    <a:lumMod val="20000"/>
                    <a:lumOff val="80000"/>
                  </a:schemeClr>
                </a:solidFill>
                <a:latin typeface="Elephant" pitchFamily="18" charset="0"/>
              </a:rPr>
              <a:t>(Negative adaptation)</a:t>
            </a:r>
            <a:endParaRPr lang="en-MY" sz="3200" b="1" dirty="0">
              <a:solidFill>
                <a:schemeClr val="accent3">
                  <a:lumMod val="20000"/>
                  <a:lumOff val="80000"/>
                </a:schemeClr>
              </a:solidFill>
              <a:latin typeface="Elephant" pitchFamily="18" charset="0"/>
            </a:endParaRPr>
          </a:p>
        </p:txBody>
      </p:sp>
      <p:sp>
        <p:nvSpPr>
          <p:cNvPr id="3" name="Content Placeholder 2">
            <a:extLst>
              <a:ext uri="{FF2B5EF4-FFF2-40B4-BE49-F238E27FC236}">
                <a16:creationId xmlns:a16="http://schemas.microsoft.com/office/drawing/2014/main" xmlns="" id="{B047EEAA-DEC2-4DFE-BEAA-93E9F9DC386F}"/>
              </a:ext>
            </a:extLst>
          </p:cNvPr>
          <p:cNvSpPr>
            <a:spLocks noGrp="1"/>
          </p:cNvSpPr>
          <p:nvPr>
            <p:ph sz="quarter" idx="1"/>
          </p:nvPr>
        </p:nvSpPr>
        <p:spPr>
          <a:xfrm>
            <a:off x="428596" y="1643049"/>
            <a:ext cx="8286808" cy="4910149"/>
          </a:xfrm>
        </p:spPr>
        <p:txBody>
          <a:bodyPr>
            <a:normAutofit/>
          </a:bodyPr>
          <a:lstStyle/>
          <a:p>
            <a:r>
              <a:rPr lang="en-US" sz="1800" dirty="0">
                <a:latin typeface="Berlin Sans FB" pitchFamily="34" charset="0"/>
              </a:rPr>
              <a:t>Examples of </a:t>
            </a:r>
            <a:r>
              <a:rPr lang="en-US" sz="1800" dirty="0" err="1">
                <a:latin typeface="Berlin Sans FB" pitchFamily="34" charset="0"/>
              </a:rPr>
              <a:t>maladaption</a:t>
            </a:r>
            <a:r>
              <a:rPr lang="en-US" sz="1800" dirty="0">
                <a:latin typeface="Berlin Sans FB" pitchFamily="34" charset="0"/>
              </a:rPr>
              <a:t> include:</a:t>
            </a:r>
          </a:p>
          <a:p>
            <a:pPr lvl="1">
              <a:buFont typeface="Wingdings" panose="05000000000000000000" pitchFamily="2" charset="2"/>
              <a:buChar char="ü"/>
            </a:pPr>
            <a:r>
              <a:rPr lang="en-US" sz="1800" dirty="0">
                <a:solidFill>
                  <a:schemeClr val="accent6"/>
                </a:solidFill>
                <a:latin typeface="Berlin Sans FB" pitchFamily="34" charset="0"/>
              </a:rPr>
              <a:t>Denying the problem exists</a:t>
            </a:r>
          </a:p>
          <a:p>
            <a:pPr lvl="1">
              <a:buFont typeface="Wingdings" panose="05000000000000000000" pitchFamily="2" charset="2"/>
              <a:buChar char="ü"/>
            </a:pPr>
            <a:r>
              <a:rPr lang="en-US" sz="1800" dirty="0">
                <a:solidFill>
                  <a:schemeClr val="accent6"/>
                </a:solidFill>
                <a:latin typeface="Berlin Sans FB" pitchFamily="34" charset="0"/>
              </a:rPr>
              <a:t>Using drugs, alcohol, or other addictive substances to numb the pain or stressful feelings</a:t>
            </a:r>
          </a:p>
          <a:p>
            <a:pPr lvl="1">
              <a:buFont typeface="Wingdings" panose="05000000000000000000" pitchFamily="2" charset="2"/>
              <a:buChar char="ü"/>
            </a:pPr>
            <a:r>
              <a:rPr lang="en-US" sz="1800" dirty="0">
                <a:solidFill>
                  <a:schemeClr val="accent6"/>
                </a:solidFill>
                <a:latin typeface="Berlin Sans FB" pitchFamily="34" charset="0"/>
              </a:rPr>
              <a:t>Avoiding discussion of the event</a:t>
            </a:r>
          </a:p>
          <a:p>
            <a:pPr lvl="1">
              <a:buFont typeface="Wingdings" panose="05000000000000000000" pitchFamily="2" charset="2"/>
              <a:buChar char="ü"/>
            </a:pPr>
            <a:r>
              <a:rPr lang="en-US" sz="1800" dirty="0">
                <a:solidFill>
                  <a:schemeClr val="accent6"/>
                </a:solidFill>
                <a:latin typeface="Berlin Sans FB" pitchFamily="34" charset="0"/>
              </a:rPr>
              <a:t>Isolating from family or friends, perhaps out of embarrassment or even exhaustion at coping with the problem</a:t>
            </a:r>
          </a:p>
          <a:p>
            <a:pPr lvl="1">
              <a:buFont typeface="Wingdings" panose="05000000000000000000" pitchFamily="2" charset="2"/>
              <a:buChar char="ü"/>
            </a:pPr>
            <a:r>
              <a:rPr lang="en-US" sz="1800" dirty="0">
                <a:solidFill>
                  <a:schemeClr val="accent6"/>
                </a:solidFill>
                <a:latin typeface="Berlin Sans FB" pitchFamily="34" charset="0"/>
              </a:rPr>
              <a:t>Hiding the problem (as in the case of addictions or domestic violence)</a:t>
            </a:r>
          </a:p>
          <a:p>
            <a:pPr lvl="1">
              <a:buFont typeface="Wingdings" panose="05000000000000000000" pitchFamily="2" charset="2"/>
              <a:buChar char="ü"/>
            </a:pPr>
            <a:r>
              <a:rPr lang="en-US" sz="1800" dirty="0">
                <a:solidFill>
                  <a:schemeClr val="accent6"/>
                </a:solidFill>
                <a:latin typeface="Berlin Sans FB" pitchFamily="34" charset="0"/>
              </a:rPr>
              <a:t>Escaping through too much television, movies or other normally harmless entertainment</a:t>
            </a:r>
          </a:p>
          <a:p>
            <a:pPr lvl="1">
              <a:buFont typeface="Wingdings" panose="05000000000000000000" pitchFamily="2" charset="2"/>
              <a:buChar char="ü"/>
            </a:pPr>
            <a:r>
              <a:rPr lang="en-US" sz="1800" dirty="0">
                <a:solidFill>
                  <a:schemeClr val="accent6"/>
                </a:solidFill>
                <a:latin typeface="Berlin Sans FB" pitchFamily="34" charset="0"/>
              </a:rPr>
              <a:t>Projecting feelings of anger or frustration onto other family members, as in the case of a mother yelling at her children when in fact she is angry with a situation beyond her control, such as loss of a job.</a:t>
            </a:r>
            <a:endParaRPr lang="en-MY" sz="1800" dirty="0">
              <a:solidFill>
                <a:schemeClr val="accent6"/>
              </a:solidFill>
              <a:latin typeface="Berlin Sans FB" pitchFamily="34" charset="0"/>
            </a:endParaRPr>
          </a:p>
        </p:txBody>
      </p:sp>
    </p:spTree>
    <p:extLst>
      <p:ext uri="{BB962C8B-B14F-4D97-AF65-F5344CB8AC3E}">
        <p14:creationId xmlns:p14="http://schemas.microsoft.com/office/powerpoint/2010/main" xmlns="" val="150901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905000"/>
            <a:ext cx="7848600" cy="195262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buNone/>
            </a:pPr>
            <a:r>
              <a:rPr lang="en-US" sz="6000" dirty="0" smtClean="0">
                <a:latin typeface="Elephant" pitchFamily="18" charset="0"/>
              </a:rPr>
              <a:t>OTHER HYBRID MODELS…</a:t>
            </a:r>
            <a:endParaRPr lang="en-US" sz="6000" dirty="0">
              <a:latin typeface="Elephant"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2910" y="357166"/>
            <a:ext cx="8153400" cy="990600"/>
          </a:xfrm>
          <a:noFill/>
        </p:spPr>
        <p:txBody>
          <a:bodyPr>
            <a:normAutofit/>
          </a:bodyPr>
          <a:lstStyle/>
          <a:p>
            <a:pPr algn="ctr"/>
            <a:r>
              <a:rPr lang="en-US" sz="4400" b="1" dirty="0" smtClean="0">
                <a:solidFill>
                  <a:schemeClr val="tx1"/>
                </a:solidFill>
                <a:latin typeface="Berlin Sans FB" pitchFamily="34" charset="0"/>
              </a:rPr>
              <a:t>BIO-PSYCHOSOCIAL MODEL</a:t>
            </a:r>
            <a:endParaRPr lang="en-US" sz="4400" b="1" dirty="0">
              <a:solidFill>
                <a:schemeClr val="tx1"/>
              </a:solidFill>
              <a:latin typeface="Berlin Sans FB" pitchFamily="34" charset="0"/>
            </a:endParaRPr>
          </a:p>
        </p:txBody>
      </p:sp>
      <p:sp>
        <p:nvSpPr>
          <p:cNvPr id="20483" name="Content Placeholder 2"/>
          <p:cNvSpPr>
            <a:spLocks noGrp="1"/>
          </p:cNvSpPr>
          <p:nvPr>
            <p:ph idx="1"/>
          </p:nvPr>
        </p:nvSpPr>
        <p:spPr>
          <a:xfrm>
            <a:off x="214282" y="1214422"/>
            <a:ext cx="8572560" cy="3857652"/>
          </a:xfrm>
        </p:spPr>
        <p:txBody>
          <a:bodyPr>
            <a:normAutofit/>
          </a:bodyPr>
          <a:lstStyle/>
          <a:p>
            <a:r>
              <a:rPr lang="en-US" sz="1600" dirty="0">
                <a:latin typeface="Book Antiqua" pitchFamily="18" charset="0"/>
              </a:rPr>
              <a:t>Health (and illness) are caused/influenced by many factors.</a:t>
            </a:r>
          </a:p>
          <a:p>
            <a:pPr lvl="1"/>
            <a:r>
              <a:rPr lang="en-US" sz="1600" dirty="0">
                <a:latin typeface="Book Antiqua" pitchFamily="18" charset="0"/>
              </a:rPr>
              <a:t>Mind and body are not separate</a:t>
            </a:r>
          </a:p>
          <a:p>
            <a:pPr lvl="1"/>
            <a:r>
              <a:rPr lang="en-US" sz="1600" dirty="0">
                <a:latin typeface="Book Antiqua" pitchFamily="18" charset="0"/>
              </a:rPr>
              <a:t>Relationships are significant to health</a:t>
            </a:r>
          </a:p>
          <a:p>
            <a:r>
              <a:rPr lang="en-US" sz="1600" dirty="0">
                <a:latin typeface="Book Antiqua" pitchFamily="18" charset="0"/>
              </a:rPr>
              <a:t>Health is on a </a:t>
            </a:r>
            <a:r>
              <a:rPr lang="en-US" sz="1600" dirty="0" smtClean="0">
                <a:latin typeface="Book Antiqua" pitchFamily="18" charset="0"/>
              </a:rPr>
              <a:t>continuum</a:t>
            </a:r>
          </a:p>
          <a:p>
            <a:pPr algn="just"/>
            <a:r>
              <a:rPr lang="en-US" sz="1600" dirty="0" smtClean="0">
                <a:latin typeface="Book Antiqua" pitchFamily="18" charset="0"/>
              </a:rPr>
              <a:t>The </a:t>
            </a:r>
            <a:r>
              <a:rPr lang="en-US" sz="1600" dirty="0" smtClean="0">
                <a:latin typeface="Book Antiqua" pitchFamily="18" charset="0"/>
              </a:rPr>
              <a:t>Bio-psychosocial </a:t>
            </a:r>
            <a:r>
              <a:rPr lang="en-US" sz="1600" dirty="0" smtClean="0">
                <a:latin typeface="Book Antiqua" pitchFamily="18" charset="0"/>
              </a:rPr>
              <a:t>model is a conceptual model that suggests that in understanding a person's medical condition it is not simply the biological factors to consider, but also the psychological and social factors </a:t>
            </a:r>
          </a:p>
          <a:p>
            <a:pPr lvl="1" algn="just">
              <a:buFont typeface="Wingdings" panose="05000000000000000000" pitchFamily="2" charset="2"/>
              <a:buChar char="Ø"/>
            </a:pPr>
            <a:r>
              <a:rPr lang="en-US" sz="1600" dirty="0" smtClean="0">
                <a:latin typeface="Book Antiqua" pitchFamily="18" charset="0"/>
              </a:rPr>
              <a:t>Bio (physiological pathology)</a:t>
            </a:r>
          </a:p>
          <a:p>
            <a:pPr lvl="1" algn="just">
              <a:buFont typeface="Wingdings" panose="05000000000000000000" pitchFamily="2" charset="2"/>
              <a:buChar char="Ø"/>
            </a:pPr>
            <a:r>
              <a:rPr lang="en-US" sz="1600" dirty="0" smtClean="0">
                <a:latin typeface="Book Antiqua" pitchFamily="18" charset="0"/>
              </a:rPr>
              <a:t>Psycho (thoughts emotions and </a:t>
            </a:r>
            <a:r>
              <a:rPr lang="en-US" sz="1600" dirty="0" err="1" smtClean="0">
                <a:latin typeface="Book Antiqua" pitchFamily="18" charset="0"/>
              </a:rPr>
              <a:t>behaviours</a:t>
            </a:r>
            <a:r>
              <a:rPr lang="en-US" sz="1600" dirty="0" smtClean="0">
                <a:latin typeface="Book Antiqua" pitchFamily="18" charset="0"/>
              </a:rPr>
              <a:t> such as psychological distress, fear/avoidance beliefs, current coping methods and attribution)</a:t>
            </a:r>
          </a:p>
          <a:p>
            <a:pPr lvl="1" algn="just">
              <a:buFont typeface="Wingdings" panose="05000000000000000000" pitchFamily="2" charset="2"/>
              <a:buChar char="Ø"/>
            </a:pPr>
            <a:r>
              <a:rPr lang="en-US" sz="1600" dirty="0" smtClean="0">
                <a:latin typeface="Book Antiqua" pitchFamily="18" charset="0"/>
              </a:rPr>
              <a:t>Social (socio-economical, socio-environmental, and cultural factors </a:t>
            </a:r>
            <a:r>
              <a:rPr lang="en-US" sz="1600" dirty="0" err="1" smtClean="0">
                <a:latin typeface="Book Antiqua" pitchFamily="18" charset="0"/>
              </a:rPr>
              <a:t>suchs</a:t>
            </a:r>
            <a:r>
              <a:rPr lang="en-US" sz="1600" dirty="0" smtClean="0">
                <a:latin typeface="Book Antiqua" pitchFamily="18" charset="0"/>
              </a:rPr>
              <a:t> as work issues, family circumstances and benefits/economics)</a:t>
            </a:r>
          </a:p>
          <a:p>
            <a:endParaRPr lang="en-US" sz="1600" dirty="0">
              <a:latin typeface="Book Antiqua" pitchFamily="18" charset="0"/>
            </a:endParaRPr>
          </a:p>
        </p:txBody>
      </p:sp>
      <p:pic>
        <p:nvPicPr>
          <p:cNvPr id="5" name="Picture 4">
            <a:extLst>
              <a:ext uri="{FF2B5EF4-FFF2-40B4-BE49-F238E27FC236}">
                <a16:creationId xmlns:a16="http://schemas.microsoft.com/office/drawing/2014/main" xmlns="" id="{3FA171E0-0D96-4222-A0B0-55B4F2206E3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00562" y="4643446"/>
            <a:ext cx="4433894" cy="204021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428596" y="214290"/>
            <a:ext cx="8358246" cy="1028688"/>
          </a:xfrm>
          <a:noFill/>
        </p:spPr>
        <p:txBody>
          <a:bodyPr>
            <a:noAutofit/>
          </a:bodyPr>
          <a:lstStyle/>
          <a:p>
            <a:pPr algn="ctr"/>
            <a:r>
              <a:rPr lang="en-US" sz="2400" b="1" dirty="0">
                <a:latin typeface="Elephant" pitchFamily="18" charset="0"/>
              </a:rPr>
              <a:t>Biopsychosocial Model of Stress </a:t>
            </a:r>
            <a:br>
              <a:rPr lang="en-US" sz="2400" b="1" dirty="0">
                <a:latin typeface="Elephant" pitchFamily="18" charset="0"/>
              </a:rPr>
            </a:br>
            <a:r>
              <a:rPr lang="en-US" sz="2800" b="1" dirty="0">
                <a:latin typeface="Elephant" pitchFamily="18" charset="0"/>
              </a:rPr>
              <a:t>(Bernard &amp; </a:t>
            </a:r>
            <a:r>
              <a:rPr lang="en-US" sz="2800" b="1" dirty="0" err="1">
                <a:latin typeface="Elephant" pitchFamily="18" charset="0"/>
              </a:rPr>
              <a:t>Krupat</a:t>
            </a:r>
            <a:r>
              <a:rPr lang="en-US" sz="2800" b="1" dirty="0">
                <a:latin typeface="Elephant" pitchFamily="18" charset="0"/>
              </a:rPr>
              <a:t>, 1994). </a:t>
            </a:r>
          </a:p>
        </p:txBody>
      </p:sp>
      <p:sp>
        <p:nvSpPr>
          <p:cNvPr id="39939" name="Rectangle 3"/>
          <p:cNvSpPr>
            <a:spLocks noGrp="1" noChangeArrowheads="1"/>
          </p:cNvSpPr>
          <p:nvPr>
            <p:ph sz="quarter" idx="1"/>
          </p:nvPr>
        </p:nvSpPr>
        <p:spPr>
          <a:xfrm>
            <a:off x="428596" y="1500174"/>
            <a:ext cx="8286808" cy="1143008"/>
          </a:xfrm>
        </p:spPr>
        <p:txBody>
          <a:bodyPr>
            <a:normAutofit lnSpcReduction="10000"/>
          </a:bodyPr>
          <a:lstStyle/>
          <a:p>
            <a:pPr>
              <a:buFont typeface="Wingdings" pitchFamily="2" charset="2"/>
              <a:buNone/>
            </a:pPr>
            <a:r>
              <a:rPr lang="en-US" sz="1800" b="1" dirty="0">
                <a:latin typeface="Book Antiqua" pitchFamily="18" charset="0"/>
                <a:cs typeface="Aharoni" pitchFamily="2" charset="-79"/>
              </a:rPr>
              <a:t>Stress involves three components: </a:t>
            </a:r>
          </a:p>
          <a:p>
            <a:r>
              <a:rPr lang="en-US" sz="1600" dirty="0">
                <a:latin typeface="Book Antiqua" pitchFamily="18" charset="0"/>
                <a:cs typeface="Aharoni" pitchFamily="2" charset="-79"/>
              </a:rPr>
              <a:t>an external component</a:t>
            </a:r>
          </a:p>
          <a:p>
            <a:r>
              <a:rPr lang="en-US" sz="1600" dirty="0">
                <a:latin typeface="Book Antiqua" pitchFamily="18" charset="0"/>
                <a:cs typeface="Aharoni" pitchFamily="2" charset="-79"/>
              </a:rPr>
              <a:t>an internal component</a:t>
            </a:r>
          </a:p>
          <a:p>
            <a:r>
              <a:rPr lang="en-US" sz="1600" dirty="0">
                <a:latin typeface="Book Antiqua" pitchFamily="18" charset="0"/>
                <a:cs typeface="Aharoni" pitchFamily="2" charset="-79"/>
              </a:rPr>
              <a:t>and the interaction between the external and internal components</a:t>
            </a:r>
            <a:r>
              <a:rPr lang="en-US" sz="1600" dirty="0">
                <a:latin typeface="Book Antiqua" pitchFamily="18" charset="0"/>
              </a:rPr>
              <a:t> </a:t>
            </a:r>
          </a:p>
        </p:txBody>
      </p:sp>
      <p:pic>
        <p:nvPicPr>
          <p:cNvPr id="4" name="Picture 3">
            <a:extLst>
              <a:ext uri="{FF2B5EF4-FFF2-40B4-BE49-F238E27FC236}">
                <a16:creationId xmlns:a16="http://schemas.microsoft.com/office/drawing/2014/main" xmlns="" id="{2E8853DA-787F-4FC3-A1BE-FC7227745309}"/>
              </a:ext>
            </a:extLst>
          </p:cNvPr>
          <p:cNvPicPr>
            <a:picLocks noChangeAspect="1"/>
          </p:cNvPicPr>
          <p:nvPr/>
        </p:nvPicPr>
        <p:blipFill>
          <a:blip r:embed="rId3">
            <a:extLst>
              <a:ext uri="{28A0092B-C50C-407E-A947-70E740481C1C}">
                <a14:useLocalDpi xmlns:a14="http://schemas.microsoft.com/office/drawing/2010/main" xmlns="" val="0"/>
              </a:ext>
            </a:extLst>
          </a:blip>
          <a:srcRect l="5357" t="13841" r="3571" b="13494"/>
          <a:stretch>
            <a:fillRect/>
          </a:stretch>
        </p:blipFill>
        <p:spPr>
          <a:xfrm>
            <a:off x="785786" y="2928934"/>
            <a:ext cx="7715304" cy="36433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857232"/>
            <a:ext cx="6553200" cy="895368"/>
          </a:xfrm>
          <a:solidFill>
            <a:schemeClr val="bg1"/>
          </a:solidFill>
          <a:ln>
            <a:solidFill>
              <a:schemeClr val="bg1"/>
            </a:solidFill>
          </a:ln>
        </p:spPr>
        <p:txBody>
          <a:bodyPr>
            <a:normAutofit/>
          </a:bodyPr>
          <a:lstStyle/>
          <a:p>
            <a:pPr algn="ctr"/>
            <a:r>
              <a:rPr lang="en-US" sz="5400" b="1" dirty="0" smtClean="0">
                <a:solidFill>
                  <a:schemeClr val="tx1"/>
                </a:solidFill>
                <a:latin typeface="Berlin Sans FB" pitchFamily="34" charset="0"/>
              </a:rPr>
              <a:t>STRESS MODELS</a:t>
            </a:r>
            <a:endParaRPr lang="en-US" sz="5400" b="1" dirty="0">
              <a:solidFill>
                <a:schemeClr val="tx1"/>
              </a:solidFill>
              <a:latin typeface="Berlin Sans FB" pitchFamily="34" charset="0"/>
            </a:endParaRPr>
          </a:p>
        </p:txBody>
      </p:sp>
      <p:sp>
        <p:nvSpPr>
          <p:cNvPr id="7171" name="Rectangle 3"/>
          <p:cNvSpPr>
            <a:spLocks noGrp="1" noChangeArrowheads="1"/>
          </p:cNvSpPr>
          <p:nvPr>
            <p:ph idx="1"/>
          </p:nvPr>
        </p:nvSpPr>
        <p:spPr>
          <a:xfrm>
            <a:off x="285720" y="1905000"/>
            <a:ext cx="8572560" cy="4495800"/>
          </a:xfrm>
        </p:spPr>
        <p:txBody>
          <a:bodyPr>
            <a:normAutofit/>
          </a:bodyPr>
          <a:lstStyle/>
          <a:p>
            <a:endParaRPr lang="en-US" sz="2800" dirty="0" smtClean="0">
              <a:latin typeface="Berlin Sans FB" pitchFamily="34" charset="0"/>
            </a:endParaRPr>
          </a:p>
          <a:p>
            <a:r>
              <a:rPr lang="en-US" sz="2400" dirty="0" smtClean="0">
                <a:solidFill>
                  <a:srgbClr val="FF0000"/>
                </a:solidFill>
                <a:latin typeface="Berlin Sans FB" pitchFamily="34" charset="0"/>
              </a:rPr>
              <a:t>STRESSOR</a:t>
            </a:r>
            <a:r>
              <a:rPr lang="en-US" sz="2400" dirty="0" smtClean="0">
                <a:latin typeface="Berlin Sans FB" pitchFamily="34" charset="0"/>
                <a:sym typeface="Wingdings" pitchFamily="2" charset="2"/>
              </a:rPr>
              <a:t></a:t>
            </a:r>
            <a:r>
              <a:rPr lang="en-US" sz="2400" dirty="0" smtClean="0">
                <a:latin typeface="Berlin Sans FB" pitchFamily="34" charset="0"/>
              </a:rPr>
              <a:t> </a:t>
            </a:r>
            <a:r>
              <a:rPr lang="en-US" sz="2400" dirty="0" smtClean="0">
                <a:solidFill>
                  <a:srgbClr val="00B050"/>
                </a:solidFill>
                <a:latin typeface="Berlin Sans FB" pitchFamily="34" charset="0"/>
              </a:rPr>
              <a:t>PHYSIOLOGICAL RESPONSE</a:t>
            </a:r>
            <a:endParaRPr lang="en-US" sz="2400" dirty="0" smtClean="0">
              <a:solidFill>
                <a:srgbClr val="00B050"/>
              </a:solidFill>
              <a:latin typeface="Berlin Sans FB" pitchFamily="34" charset="0"/>
              <a:sym typeface="Wingdings" pitchFamily="2" charset="2"/>
            </a:endParaRPr>
          </a:p>
          <a:p>
            <a:r>
              <a:rPr lang="en-US" sz="2400" dirty="0" smtClean="0">
                <a:solidFill>
                  <a:srgbClr val="00B050"/>
                </a:solidFill>
                <a:latin typeface="Berlin Sans FB" pitchFamily="34" charset="0"/>
              </a:rPr>
              <a:t>PHYSIOLOGICAL RESPONSE</a:t>
            </a:r>
            <a:r>
              <a:rPr lang="en-US" sz="2400" dirty="0" smtClean="0">
                <a:latin typeface="Berlin Sans FB" pitchFamily="34" charset="0"/>
                <a:sym typeface="Wingdings" pitchFamily="2" charset="2"/>
              </a:rPr>
              <a:t> </a:t>
            </a:r>
            <a:r>
              <a:rPr lang="en-US" sz="2400" dirty="0" smtClean="0">
                <a:solidFill>
                  <a:srgbClr val="0070C0"/>
                </a:solidFill>
                <a:latin typeface="Berlin Sans FB" pitchFamily="34" charset="0"/>
              </a:rPr>
              <a:t>SUBJECTIVE FEELINGS</a:t>
            </a:r>
            <a:endParaRPr lang="en-US" sz="2400" dirty="0" smtClean="0">
              <a:solidFill>
                <a:srgbClr val="0070C0"/>
              </a:solidFill>
              <a:latin typeface="Berlin Sans FB" pitchFamily="34" charset="0"/>
              <a:sym typeface="Wingdings" pitchFamily="2" charset="2"/>
            </a:endParaRPr>
          </a:p>
          <a:p>
            <a:r>
              <a:rPr lang="en-US" sz="2400" dirty="0" smtClean="0">
                <a:solidFill>
                  <a:srgbClr val="0070C0"/>
                </a:solidFill>
                <a:latin typeface="Berlin Sans FB" pitchFamily="34" charset="0"/>
              </a:rPr>
              <a:t>SUBJECTIVE FEELINGS</a:t>
            </a:r>
            <a:r>
              <a:rPr lang="en-US" sz="2400" dirty="0" smtClean="0">
                <a:latin typeface="Berlin Sans FB" pitchFamily="34" charset="0"/>
                <a:sym typeface="Wingdings" pitchFamily="2" charset="2"/>
              </a:rPr>
              <a:t> </a:t>
            </a:r>
            <a:r>
              <a:rPr lang="en-US" sz="2400" dirty="0" smtClean="0">
                <a:solidFill>
                  <a:srgbClr val="FFC000"/>
                </a:solidFill>
                <a:latin typeface="Berlin Sans FB" pitchFamily="34" charset="0"/>
              </a:rPr>
              <a:t>BEHAVIOR</a:t>
            </a:r>
          </a:p>
          <a:p>
            <a:pPr>
              <a:buNone/>
            </a:pPr>
            <a:endParaRPr lang="en-US" sz="3200" b="1" dirty="0"/>
          </a:p>
          <a:p>
            <a:pPr>
              <a:buNone/>
            </a:pPr>
            <a:r>
              <a:rPr lang="en-US" sz="1800" b="1" dirty="0" smtClean="0"/>
              <a:t>*Similar </a:t>
            </a:r>
            <a:r>
              <a:rPr lang="en-US" sz="1800" b="1" dirty="0"/>
              <a:t>to emotional response but generally seen to be negative and </a:t>
            </a:r>
            <a:r>
              <a:rPr lang="en-US" sz="1800" b="1" dirty="0" smtClean="0"/>
              <a:t>to require </a:t>
            </a:r>
            <a:r>
              <a:rPr lang="en-US" sz="1800" b="1" dirty="0"/>
              <a:t>some coping strategy</a:t>
            </a:r>
          </a:p>
          <a:p>
            <a:endParaRPr lang="en-US" sz="2800" dirty="0">
              <a:solidFill>
                <a:srgbClr val="336600"/>
              </a:solidFill>
            </a:endParaRPr>
          </a:p>
        </p:txBody>
      </p:sp>
      <p:pic>
        <p:nvPicPr>
          <p:cNvPr id="5" name="Picture 4" descr="rrr.jpg"/>
          <p:cNvPicPr>
            <a:picLocks noChangeAspect="1"/>
          </p:cNvPicPr>
          <p:nvPr/>
        </p:nvPicPr>
        <p:blipFill>
          <a:blip r:embed="rId2" cstate="print"/>
          <a:stretch>
            <a:fillRect/>
          </a:stretch>
        </p:blipFill>
        <p:spPr>
          <a:xfrm>
            <a:off x="6786578" y="5214950"/>
            <a:ext cx="2143107" cy="142873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838200"/>
          </a:xfrm>
          <a:noFill/>
          <a:ln>
            <a:noFill/>
          </a:ln>
        </p:spPr>
        <p:txBody>
          <a:bodyPr>
            <a:noAutofit/>
          </a:bodyPr>
          <a:lstStyle/>
          <a:p>
            <a:pPr algn="ctr"/>
            <a:r>
              <a:rPr lang="en-US" sz="2800" dirty="0" smtClean="0">
                <a:solidFill>
                  <a:schemeClr val="tx1"/>
                </a:solidFill>
                <a:latin typeface="Elephant" pitchFamily="18" charset="0"/>
              </a:rPr>
              <a:t>BIO-PSYCHOSOCIAL MODEL </a:t>
            </a:r>
            <a:br>
              <a:rPr lang="en-US" sz="2800" dirty="0" smtClean="0">
                <a:solidFill>
                  <a:schemeClr val="tx1"/>
                </a:solidFill>
                <a:latin typeface="Elephant" pitchFamily="18" charset="0"/>
              </a:rPr>
            </a:br>
            <a:r>
              <a:rPr lang="en-US" sz="2800" dirty="0" smtClean="0">
                <a:solidFill>
                  <a:schemeClr val="tx1"/>
                </a:solidFill>
                <a:latin typeface="Elephant" pitchFamily="18" charset="0"/>
              </a:rPr>
              <a:t>OF DISEASE</a:t>
            </a:r>
            <a:endParaRPr lang="en-US" sz="2800" dirty="0">
              <a:solidFill>
                <a:schemeClr val="tx1"/>
              </a:solidFill>
              <a:latin typeface="Elephant" pitchFamily="18" charset="0"/>
            </a:endParaRPr>
          </a:p>
        </p:txBody>
      </p:sp>
      <p:sp>
        <p:nvSpPr>
          <p:cNvPr id="4" name="Oval 3"/>
          <p:cNvSpPr/>
          <p:nvPr/>
        </p:nvSpPr>
        <p:spPr>
          <a:xfrm>
            <a:off x="1571604" y="1428736"/>
            <a:ext cx="3000396" cy="217169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u="sng" dirty="0" smtClean="0">
                <a:solidFill>
                  <a:schemeClr val="bg1"/>
                </a:solidFill>
                <a:latin typeface="Berlin Sans FB" pitchFamily="34" charset="0"/>
              </a:rPr>
              <a:t>BIOLOGY</a:t>
            </a:r>
          </a:p>
          <a:p>
            <a:pPr algn="ctr">
              <a:buFont typeface="Arial" pitchFamily="34" charset="0"/>
              <a:buChar char="•"/>
              <a:defRPr/>
            </a:pPr>
            <a:r>
              <a:rPr lang="en-US" sz="1600" dirty="0" smtClean="0">
                <a:solidFill>
                  <a:schemeClr val="bg1"/>
                </a:solidFill>
                <a:latin typeface="Berlin Sans FB" pitchFamily="34" charset="0"/>
              </a:rPr>
              <a:t>Age</a:t>
            </a:r>
            <a:r>
              <a:rPr lang="en-US" sz="1600" dirty="0">
                <a:solidFill>
                  <a:schemeClr val="bg1"/>
                </a:solidFill>
                <a:latin typeface="Berlin Sans FB" pitchFamily="34" charset="0"/>
              </a:rPr>
              <a:t>, sex</a:t>
            </a:r>
          </a:p>
          <a:p>
            <a:pPr algn="ctr">
              <a:buFont typeface="Arial" pitchFamily="34" charset="0"/>
              <a:buChar char="•"/>
              <a:defRPr/>
            </a:pPr>
            <a:r>
              <a:rPr lang="en-US" sz="1600" dirty="0">
                <a:solidFill>
                  <a:schemeClr val="bg1"/>
                </a:solidFill>
                <a:latin typeface="Berlin Sans FB" pitchFamily="34" charset="0"/>
              </a:rPr>
              <a:t>Disease state</a:t>
            </a:r>
          </a:p>
          <a:p>
            <a:pPr algn="ctr">
              <a:buFont typeface="Arial" pitchFamily="34" charset="0"/>
              <a:buChar char="•"/>
              <a:defRPr/>
            </a:pPr>
            <a:r>
              <a:rPr lang="en-US" sz="1600" dirty="0">
                <a:solidFill>
                  <a:schemeClr val="bg1"/>
                </a:solidFill>
                <a:latin typeface="Berlin Sans FB" pitchFamily="34" charset="0"/>
              </a:rPr>
              <a:t>Genetics/heredity</a:t>
            </a:r>
          </a:p>
          <a:p>
            <a:pPr algn="ctr">
              <a:buFont typeface="Arial" pitchFamily="34" charset="0"/>
              <a:buChar char="•"/>
              <a:defRPr/>
            </a:pPr>
            <a:r>
              <a:rPr lang="en-US" sz="1600" dirty="0">
                <a:solidFill>
                  <a:schemeClr val="bg1"/>
                </a:solidFill>
                <a:latin typeface="Berlin Sans FB" pitchFamily="34" charset="0"/>
              </a:rPr>
              <a:t>Physical symptoms</a:t>
            </a:r>
          </a:p>
          <a:p>
            <a:pPr algn="ctr">
              <a:buFont typeface="Arial" pitchFamily="34" charset="0"/>
              <a:buChar char="•"/>
              <a:defRPr/>
            </a:pPr>
            <a:r>
              <a:rPr lang="en-US" sz="1600" dirty="0">
                <a:solidFill>
                  <a:schemeClr val="bg1"/>
                </a:solidFill>
                <a:latin typeface="Berlin Sans FB" pitchFamily="34" charset="0"/>
              </a:rPr>
              <a:t>Meds/drugs/addiction</a:t>
            </a:r>
          </a:p>
        </p:txBody>
      </p:sp>
      <p:sp>
        <p:nvSpPr>
          <p:cNvPr id="5" name="Oval 4"/>
          <p:cNvSpPr/>
          <p:nvPr/>
        </p:nvSpPr>
        <p:spPr>
          <a:xfrm>
            <a:off x="5286380" y="1500174"/>
            <a:ext cx="3005134" cy="22050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u="sng" dirty="0" smtClean="0">
                <a:solidFill>
                  <a:schemeClr val="bg1"/>
                </a:solidFill>
                <a:latin typeface="Berlin Sans FB" pitchFamily="34" charset="0"/>
              </a:rPr>
              <a:t>PSYCHOLOGY</a:t>
            </a:r>
          </a:p>
          <a:p>
            <a:pPr algn="ctr">
              <a:buFont typeface="Arial" pitchFamily="34" charset="0"/>
              <a:buChar char="•"/>
              <a:defRPr/>
            </a:pPr>
            <a:r>
              <a:rPr lang="en-US" sz="1600" dirty="0" smtClean="0">
                <a:solidFill>
                  <a:schemeClr val="bg1"/>
                </a:solidFill>
                <a:latin typeface="Berlin Sans FB" pitchFamily="34" charset="0"/>
              </a:rPr>
              <a:t>Attitudes/beliefs</a:t>
            </a:r>
            <a:endParaRPr lang="en-US" sz="1600" dirty="0">
              <a:solidFill>
                <a:schemeClr val="bg1"/>
              </a:solidFill>
              <a:latin typeface="Berlin Sans FB" pitchFamily="34" charset="0"/>
            </a:endParaRPr>
          </a:p>
          <a:p>
            <a:pPr algn="ctr">
              <a:buFont typeface="Arial" pitchFamily="34" charset="0"/>
              <a:buChar char="•"/>
              <a:defRPr/>
            </a:pPr>
            <a:r>
              <a:rPr lang="en-US" sz="1600" dirty="0">
                <a:solidFill>
                  <a:schemeClr val="bg1"/>
                </a:solidFill>
                <a:latin typeface="Berlin Sans FB" pitchFamily="34" charset="0"/>
              </a:rPr>
              <a:t>Mood state</a:t>
            </a:r>
          </a:p>
          <a:p>
            <a:pPr algn="ctr">
              <a:buFont typeface="Arial" pitchFamily="34" charset="0"/>
              <a:buChar char="•"/>
              <a:defRPr/>
            </a:pPr>
            <a:r>
              <a:rPr lang="en-US" sz="1600" dirty="0">
                <a:solidFill>
                  <a:schemeClr val="bg1"/>
                </a:solidFill>
                <a:latin typeface="Berlin Sans FB" pitchFamily="34" charset="0"/>
              </a:rPr>
              <a:t>Behaviors</a:t>
            </a:r>
          </a:p>
          <a:p>
            <a:pPr algn="ctr">
              <a:buFont typeface="Arial" pitchFamily="34" charset="0"/>
              <a:buChar char="•"/>
              <a:defRPr/>
            </a:pPr>
            <a:r>
              <a:rPr lang="en-US" sz="1600" dirty="0">
                <a:solidFill>
                  <a:schemeClr val="bg1"/>
                </a:solidFill>
                <a:latin typeface="Berlin Sans FB" pitchFamily="34" charset="0"/>
              </a:rPr>
              <a:t>Religiosity/spirituality</a:t>
            </a:r>
          </a:p>
        </p:txBody>
      </p:sp>
      <p:sp>
        <p:nvSpPr>
          <p:cNvPr id="6" name="Oval 5"/>
          <p:cNvSpPr/>
          <p:nvPr/>
        </p:nvSpPr>
        <p:spPr>
          <a:xfrm>
            <a:off x="5357818" y="4214818"/>
            <a:ext cx="3357586" cy="235743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u="sng" dirty="0" smtClean="0">
                <a:solidFill>
                  <a:schemeClr val="bg1"/>
                </a:solidFill>
                <a:latin typeface="Berlin Sans FB" pitchFamily="34" charset="0"/>
              </a:rPr>
              <a:t>SOCIAL</a:t>
            </a:r>
          </a:p>
          <a:p>
            <a:pPr algn="ctr">
              <a:buFont typeface="Arial" pitchFamily="34" charset="0"/>
              <a:buChar char="•"/>
              <a:defRPr/>
            </a:pPr>
            <a:r>
              <a:rPr lang="en-US" sz="1600" dirty="0" smtClean="0">
                <a:solidFill>
                  <a:schemeClr val="bg1"/>
                </a:solidFill>
                <a:latin typeface="Berlin Sans FB" pitchFamily="34" charset="0"/>
              </a:rPr>
              <a:t>Support</a:t>
            </a:r>
            <a:r>
              <a:rPr lang="en-US" sz="1600" dirty="0">
                <a:solidFill>
                  <a:schemeClr val="bg1"/>
                </a:solidFill>
                <a:latin typeface="Berlin Sans FB" pitchFamily="34" charset="0"/>
              </a:rPr>
              <a:t>: formal/informal</a:t>
            </a:r>
          </a:p>
          <a:p>
            <a:pPr algn="ctr">
              <a:buFont typeface="Arial" pitchFamily="34" charset="0"/>
              <a:buChar char="•"/>
              <a:defRPr/>
            </a:pPr>
            <a:r>
              <a:rPr lang="en-US" sz="1600" dirty="0">
                <a:solidFill>
                  <a:schemeClr val="bg1"/>
                </a:solidFill>
                <a:latin typeface="Berlin Sans FB" pitchFamily="34" charset="0"/>
              </a:rPr>
              <a:t>Roles: work/family/peers</a:t>
            </a:r>
          </a:p>
          <a:p>
            <a:pPr algn="ctr">
              <a:buFont typeface="Arial" pitchFamily="34" charset="0"/>
              <a:buChar char="•"/>
              <a:defRPr/>
            </a:pPr>
            <a:r>
              <a:rPr lang="en-US" sz="1600" dirty="0">
                <a:solidFill>
                  <a:schemeClr val="bg1"/>
                </a:solidFill>
                <a:latin typeface="Berlin Sans FB" pitchFamily="34" charset="0"/>
              </a:rPr>
              <a:t>relationship</a:t>
            </a:r>
          </a:p>
          <a:p>
            <a:pPr algn="ctr">
              <a:buFont typeface="Arial" pitchFamily="34" charset="0"/>
              <a:buChar char="•"/>
              <a:defRPr/>
            </a:pPr>
            <a:r>
              <a:rPr lang="en-US" sz="1600" dirty="0">
                <a:solidFill>
                  <a:schemeClr val="bg1"/>
                </a:solidFill>
                <a:latin typeface="Berlin Sans FB" pitchFamily="34" charset="0"/>
              </a:rPr>
              <a:t>Socioeconomic status</a:t>
            </a:r>
          </a:p>
        </p:txBody>
      </p:sp>
      <p:sp>
        <p:nvSpPr>
          <p:cNvPr id="7" name="Oval 6"/>
          <p:cNvSpPr/>
          <p:nvPr/>
        </p:nvSpPr>
        <p:spPr>
          <a:xfrm>
            <a:off x="1428728" y="3786190"/>
            <a:ext cx="3429024" cy="307181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u="sng" dirty="0" smtClean="0">
                <a:solidFill>
                  <a:schemeClr val="bg1"/>
                </a:solidFill>
                <a:latin typeface="Berlin Sans FB" pitchFamily="34" charset="0"/>
                <a:cs typeface="Arial" charset="0"/>
              </a:rPr>
              <a:t>ENVIRONMENT</a:t>
            </a:r>
            <a:endParaRPr lang="en-US" b="1" dirty="0" smtClean="0">
              <a:solidFill>
                <a:schemeClr val="bg1"/>
              </a:solidFill>
              <a:latin typeface="Berlin Sans FB" pitchFamily="34" charset="0"/>
              <a:cs typeface="Arial" charset="0"/>
            </a:endParaRPr>
          </a:p>
          <a:p>
            <a:pPr algn="ctr">
              <a:buFont typeface="Arial" charset="0"/>
              <a:buChar char="•"/>
            </a:pPr>
            <a:r>
              <a:rPr lang="en-US" sz="1600" dirty="0" smtClean="0">
                <a:solidFill>
                  <a:schemeClr val="bg1"/>
                </a:solidFill>
                <a:latin typeface="Berlin Sans FB" pitchFamily="34" charset="0"/>
                <a:cs typeface="Arial" charset="0"/>
              </a:rPr>
              <a:t>School/work </a:t>
            </a:r>
            <a:r>
              <a:rPr lang="en-US" sz="1600" dirty="0">
                <a:solidFill>
                  <a:schemeClr val="bg1"/>
                </a:solidFill>
                <a:latin typeface="Berlin Sans FB" pitchFamily="34" charset="0"/>
                <a:cs typeface="Arial" charset="0"/>
              </a:rPr>
              <a:t>place</a:t>
            </a:r>
          </a:p>
          <a:p>
            <a:pPr algn="ctr">
              <a:buFont typeface="Arial" charset="0"/>
              <a:buChar char="•"/>
            </a:pPr>
            <a:r>
              <a:rPr lang="en-US" sz="1600" dirty="0">
                <a:solidFill>
                  <a:schemeClr val="bg1"/>
                </a:solidFill>
                <a:latin typeface="Berlin Sans FB" pitchFamily="34" charset="0"/>
                <a:cs typeface="Arial" charset="0"/>
              </a:rPr>
              <a:t>Social norms / cultural norms</a:t>
            </a:r>
          </a:p>
          <a:p>
            <a:pPr algn="ctr">
              <a:buFont typeface="Arial" charset="0"/>
              <a:buChar char="•"/>
            </a:pPr>
            <a:r>
              <a:rPr lang="en-US" sz="1600" dirty="0">
                <a:solidFill>
                  <a:schemeClr val="bg1"/>
                </a:solidFill>
                <a:latin typeface="Berlin Sans FB" pitchFamily="34" charset="0"/>
                <a:cs typeface="Arial" charset="0"/>
              </a:rPr>
              <a:t>Community / Health services</a:t>
            </a:r>
          </a:p>
          <a:p>
            <a:pPr algn="ctr">
              <a:buFont typeface="Arial" charset="0"/>
              <a:buChar char="•"/>
            </a:pPr>
            <a:r>
              <a:rPr lang="en-US" sz="1600" dirty="0">
                <a:solidFill>
                  <a:schemeClr val="bg1"/>
                </a:solidFill>
                <a:latin typeface="Berlin Sans FB" pitchFamily="34" charset="0"/>
                <a:cs typeface="Arial" charset="0"/>
              </a:rPr>
              <a:t>Neighborhoods / National economy</a:t>
            </a:r>
          </a:p>
          <a:p>
            <a:pPr algn="ctr">
              <a:buFont typeface="Arial" charset="0"/>
              <a:buChar char="•"/>
            </a:pPr>
            <a:r>
              <a:rPr lang="en-US" sz="1600" dirty="0">
                <a:solidFill>
                  <a:schemeClr val="bg1"/>
                </a:solidFill>
                <a:latin typeface="Berlin Sans FB" pitchFamily="34" charset="0"/>
                <a:cs typeface="Arial" charset="0"/>
              </a:rPr>
              <a:t>Mass media</a:t>
            </a:r>
          </a:p>
          <a:p>
            <a:pPr algn="ctr">
              <a:buFont typeface="Arial" charset="0"/>
              <a:buChar char="•"/>
            </a:pPr>
            <a:r>
              <a:rPr lang="en-US" sz="1600" dirty="0">
                <a:solidFill>
                  <a:schemeClr val="bg1"/>
                </a:solidFill>
                <a:latin typeface="Berlin Sans FB" pitchFamily="34" charset="0"/>
                <a:cs typeface="Arial" charset="0"/>
              </a:rPr>
              <a:t>Policy / laws</a:t>
            </a:r>
          </a:p>
          <a:p>
            <a:pPr algn="ctr">
              <a:buFont typeface="Arial" charset="0"/>
              <a:buChar char="•"/>
            </a:pPr>
            <a:endParaRPr lang="en-US" sz="1600" dirty="0">
              <a:solidFill>
                <a:schemeClr val="bg1"/>
              </a:solidFill>
              <a:latin typeface="Berlin Sans FB" pitchFamily="34"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571472" y="142852"/>
            <a:ext cx="8077200" cy="112396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200" b="1" dirty="0" smtClean="0">
                <a:solidFill>
                  <a:schemeClr val="tx1"/>
                </a:solidFill>
                <a:latin typeface="Berlin Sans FB" pitchFamily="34" charset="0"/>
              </a:rPr>
              <a:t>MULTISYSTEM ASSESSMENT OF STRESS AND HEALTH (MASH) MODEL</a:t>
            </a:r>
            <a:endParaRPr lang="en-US" sz="3200" b="1" dirty="0">
              <a:solidFill>
                <a:schemeClr val="tx1"/>
              </a:solidFill>
              <a:latin typeface="Berlin Sans FB" pitchFamily="34" charset="0"/>
            </a:endParaRPr>
          </a:p>
        </p:txBody>
      </p:sp>
      <p:sp>
        <p:nvSpPr>
          <p:cNvPr id="70659" name="Rectangle 3"/>
          <p:cNvSpPr>
            <a:spLocks noGrp="1" noChangeArrowheads="1"/>
          </p:cNvSpPr>
          <p:nvPr>
            <p:ph sz="quarter" idx="1"/>
          </p:nvPr>
        </p:nvSpPr>
        <p:spPr>
          <a:xfrm>
            <a:off x="357158" y="1643050"/>
            <a:ext cx="8358246" cy="4572032"/>
          </a:xfrm>
          <a:noFill/>
        </p:spPr>
        <p:txBody>
          <a:bodyPr>
            <a:normAutofit/>
          </a:bodyPr>
          <a:lstStyle/>
          <a:p>
            <a:pPr algn="just">
              <a:lnSpc>
                <a:spcPct val="90000"/>
              </a:lnSpc>
            </a:pPr>
            <a:r>
              <a:rPr lang="en-US" sz="1800" dirty="0">
                <a:latin typeface="Berlin Sans FB" pitchFamily="34" charset="0"/>
              </a:rPr>
              <a:t>The MASH Model builds upon previous stress research to form a comprehensive </a:t>
            </a:r>
            <a:r>
              <a:rPr lang="en-US" sz="1800" dirty="0" smtClean="0">
                <a:latin typeface="Berlin Sans FB" pitchFamily="34" charset="0"/>
              </a:rPr>
              <a:t>bio-psychosocial </a:t>
            </a:r>
            <a:r>
              <a:rPr lang="en-US" sz="1800" dirty="0">
                <a:latin typeface="Berlin Sans FB" pitchFamily="34" charset="0"/>
              </a:rPr>
              <a:t>model of stress and health (</a:t>
            </a:r>
            <a:r>
              <a:rPr lang="en-US" sz="1800" dirty="0" err="1">
                <a:latin typeface="Berlin Sans FB" pitchFamily="34" charset="0"/>
              </a:rPr>
              <a:t>Aldwin</a:t>
            </a:r>
            <a:r>
              <a:rPr lang="en-US" sz="1800" dirty="0">
                <a:latin typeface="Berlin Sans FB" pitchFamily="34" charset="0"/>
              </a:rPr>
              <a:t>, 1994; Boss, 1989; Doherty &amp; Campbell, 1988). </a:t>
            </a:r>
          </a:p>
          <a:p>
            <a:pPr algn="just">
              <a:lnSpc>
                <a:spcPct val="90000"/>
              </a:lnSpc>
            </a:pPr>
            <a:r>
              <a:rPr lang="en-US" sz="1800" dirty="0">
                <a:latin typeface="Berlin Sans FB" pitchFamily="34" charset="0"/>
              </a:rPr>
              <a:t>Earlier work in the field of stress concentrated on stress and coping at only one conceptual level, most often at the personal level or in a work setting (</a:t>
            </a:r>
            <a:r>
              <a:rPr lang="en-US" sz="1800" dirty="0" err="1">
                <a:latin typeface="Berlin Sans FB" pitchFamily="34" charset="0"/>
              </a:rPr>
              <a:t>Aldwin</a:t>
            </a:r>
            <a:r>
              <a:rPr lang="en-US" sz="1800" dirty="0">
                <a:latin typeface="Berlin Sans FB" pitchFamily="34" charset="0"/>
              </a:rPr>
              <a:t>, 1994). </a:t>
            </a:r>
            <a:endParaRPr lang="en-US" sz="1800" dirty="0" smtClean="0">
              <a:latin typeface="Berlin Sans FB" pitchFamily="34" charset="0"/>
            </a:endParaRPr>
          </a:p>
          <a:p>
            <a:r>
              <a:rPr lang="en-US" sz="1800" dirty="0" smtClean="0">
                <a:latin typeface="Berlin Sans FB" pitchFamily="34" charset="0"/>
              </a:rPr>
              <a:t>The </a:t>
            </a:r>
            <a:r>
              <a:rPr lang="en-US" sz="1800" b="1" i="1" dirty="0" smtClean="0">
                <a:latin typeface="Berlin Sans FB" pitchFamily="34" charset="0"/>
              </a:rPr>
              <a:t>Multisystem Assessment of Stress and Health (MASH) model </a:t>
            </a:r>
            <a:r>
              <a:rPr lang="en-US" sz="1800" dirty="0" smtClean="0">
                <a:latin typeface="Berlin Sans FB" pitchFamily="34" charset="0"/>
              </a:rPr>
              <a:t>builds a </a:t>
            </a:r>
            <a:r>
              <a:rPr lang="en-US" sz="1800" dirty="0" smtClean="0">
                <a:latin typeface="Berlin Sans FB" pitchFamily="34" charset="0"/>
              </a:rPr>
              <a:t>bio-psychosocial </a:t>
            </a:r>
            <a:r>
              <a:rPr lang="en-US" sz="1800" dirty="0" smtClean="0">
                <a:latin typeface="Berlin Sans FB" pitchFamily="34" charset="0"/>
              </a:rPr>
              <a:t>model that is multidimensional and is designed to bridge research, theory, and practice. </a:t>
            </a:r>
          </a:p>
          <a:p>
            <a:r>
              <a:rPr lang="en-US" sz="1800" dirty="0" smtClean="0">
                <a:latin typeface="Berlin Sans FB" pitchFamily="34" charset="0"/>
              </a:rPr>
              <a:t>The model builds on the </a:t>
            </a:r>
            <a:r>
              <a:rPr lang="en-US" sz="1800" dirty="0" smtClean="0">
                <a:solidFill>
                  <a:srgbClr val="FF0000"/>
                </a:solidFill>
                <a:latin typeface="Berlin Sans FB" pitchFamily="34" charset="0"/>
              </a:rPr>
              <a:t>earlier family theory and research focusing on stress, coping and adaptation with individuals, couples and families</a:t>
            </a:r>
            <a:r>
              <a:rPr lang="en-US" sz="1800" dirty="0" smtClean="0">
                <a:solidFill>
                  <a:srgbClr val="FF0000"/>
                </a:solidFill>
                <a:latin typeface="Berlin Sans FB" pitchFamily="34" charset="0"/>
              </a:rPr>
              <a:t>.</a:t>
            </a:r>
          </a:p>
          <a:p>
            <a:r>
              <a:rPr lang="en-US" sz="1800" dirty="0" smtClean="0">
                <a:latin typeface="Berlin Sans FB" pitchFamily="34" charset="0"/>
              </a:rPr>
              <a:t> The model is multidimensional and utilizes a multisystem perspective </a:t>
            </a:r>
            <a:r>
              <a:rPr lang="en-US" sz="1800" dirty="0" smtClean="0">
                <a:solidFill>
                  <a:srgbClr val="FF0000"/>
                </a:solidFill>
                <a:latin typeface="Berlin Sans FB" pitchFamily="34" charset="0"/>
              </a:rPr>
              <a:t>including four areas of life: personal, work, couple, and family.</a:t>
            </a:r>
            <a:endParaRPr lang="en-MY" sz="1800" dirty="0" smtClean="0">
              <a:solidFill>
                <a:srgbClr val="FF0000"/>
              </a:solidFill>
              <a:latin typeface="Berlin Sans FB" pitchFamily="34" charset="0"/>
            </a:endParaRPr>
          </a:p>
          <a:p>
            <a:pPr algn="just">
              <a:lnSpc>
                <a:spcPct val="90000"/>
              </a:lnSpc>
            </a:pPr>
            <a:endParaRPr lang="en-US" sz="1800" dirty="0">
              <a:latin typeface="Berlin Sans FB"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285728"/>
            <a:ext cx="8229600" cy="5857916"/>
          </a:xfrm>
        </p:spPr>
        <p:txBody>
          <a:bodyPr>
            <a:normAutofit/>
          </a:bodyPr>
          <a:lstStyle/>
          <a:p>
            <a:pPr algn="just"/>
            <a:r>
              <a:rPr lang="en-US" sz="1600" dirty="0" smtClean="0">
                <a:latin typeface="Berlin Sans FB" pitchFamily="34" charset="0"/>
              </a:rPr>
              <a:t>The </a:t>
            </a:r>
            <a:r>
              <a:rPr lang="en-US" sz="1600" u="sng" dirty="0" smtClean="0">
                <a:solidFill>
                  <a:srgbClr val="FF0000"/>
                </a:solidFill>
                <a:latin typeface="Berlin Sans FB" pitchFamily="34" charset="0"/>
              </a:rPr>
              <a:t>MASH Model contains</a:t>
            </a:r>
            <a:r>
              <a:rPr lang="en-US" sz="1600" dirty="0" smtClean="0">
                <a:latin typeface="Berlin Sans FB" pitchFamily="34" charset="0"/>
              </a:rPr>
              <a:t> three primary components: </a:t>
            </a:r>
            <a:r>
              <a:rPr lang="en-US" sz="1600" b="1" dirty="0" smtClean="0">
                <a:latin typeface="Berlin Sans FB" pitchFamily="34" charset="0"/>
              </a:rPr>
              <a:t>stress, coping resources, and satisfaction,</a:t>
            </a:r>
            <a:r>
              <a:rPr lang="en-US" sz="1600" dirty="0" smtClean="0">
                <a:latin typeface="Berlin Sans FB" pitchFamily="34" charset="0"/>
              </a:rPr>
              <a:t> which are assessed at four levels of a person’s life: personal, work, couple, and family</a:t>
            </a:r>
          </a:p>
          <a:p>
            <a:pPr algn="just"/>
            <a:r>
              <a:rPr lang="en-US" sz="1600" dirty="0" smtClean="0">
                <a:latin typeface="Berlin Sans FB" pitchFamily="34" charset="0"/>
              </a:rPr>
              <a:t>Stress is assessed at the personal, work, couple and family level. </a:t>
            </a:r>
          </a:p>
          <a:p>
            <a:pPr algn="just"/>
            <a:r>
              <a:rPr lang="en-US" sz="1600" dirty="0" smtClean="0">
                <a:latin typeface="Berlin Sans FB" pitchFamily="34" charset="0"/>
              </a:rPr>
              <a:t>Coping resources are organized into a </a:t>
            </a:r>
            <a:r>
              <a:rPr lang="en-US" sz="1600" u="sng" dirty="0" smtClean="0">
                <a:solidFill>
                  <a:srgbClr val="FF0000"/>
                </a:solidFill>
                <a:latin typeface="Berlin Sans FB" pitchFamily="34" charset="0"/>
              </a:rPr>
              <a:t>skill dimension</a:t>
            </a:r>
            <a:r>
              <a:rPr lang="en-US" sz="1600" dirty="0" smtClean="0">
                <a:latin typeface="Berlin Sans FB" pitchFamily="34" charset="0"/>
              </a:rPr>
              <a:t> and a </a:t>
            </a:r>
            <a:r>
              <a:rPr lang="en-US" sz="1600" u="sng" dirty="0" smtClean="0">
                <a:solidFill>
                  <a:srgbClr val="FF0000"/>
                </a:solidFill>
                <a:latin typeface="Berlin Sans FB" pitchFamily="34" charset="0"/>
              </a:rPr>
              <a:t>relationship dimension</a:t>
            </a:r>
            <a:r>
              <a:rPr lang="en-US" sz="1600" dirty="0" smtClean="0">
                <a:latin typeface="Berlin Sans FB" pitchFamily="34" charset="0"/>
              </a:rPr>
              <a:t>. </a:t>
            </a:r>
          </a:p>
          <a:p>
            <a:pPr algn="just"/>
            <a:r>
              <a:rPr lang="en-US" sz="1600" dirty="0" smtClean="0">
                <a:latin typeface="Berlin Sans FB" pitchFamily="34" charset="0"/>
              </a:rPr>
              <a:t>The skill dimension includes problem Solving and Communication. </a:t>
            </a:r>
          </a:p>
          <a:p>
            <a:pPr algn="just"/>
            <a:r>
              <a:rPr lang="en-US" sz="1600" dirty="0" smtClean="0">
                <a:latin typeface="Berlin Sans FB" pitchFamily="34" charset="0"/>
              </a:rPr>
              <a:t>The two relationship dimensions focus on the concepts of Closeness (cohesion) and Flexibility. </a:t>
            </a:r>
          </a:p>
          <a:p>
            <a:pPr algn="just"/>
            <a:r>
              <a:rPr lang="en-US" sz="1600" dirty="0" smtClean="0">
                <a:latin typeface="Berlin Sans FB" pitchFamily="34" charset="0"/>
              </a:rPr>
              <a:t>Each of these four resources are assessed at all four   levels, thereby developing sixteen  coping resources.</a:t>
            </a:r>
          </a:p>
          <a:p>
            <a:endParaRPr lang="en-US" sz="1400" dirty="0">
              <a:latin typeface="Berlin Sans FB" pitchFamily="34" charset="0"/>
            </a:endParaRPr>
          </a:p>
        </p:txBody>
      </p:sp>
      <p:sp>
        <p:nvSpPr>
          <p:cNvPr id="4" name="Rectangle 2"/>
          <p:cNvSpPr>
            <a:spLocks noGrp="1" noRot="1" noChangeArrowheads="1"/>
          </p:cNvSpPr>
          <p:nvPr>
            <p:ph type="title"/>
          </p:nvPr>
        </p:nvSpPr>
        <p:spPr>
          <a:xfrm>
            <a:off x="428596" y="3286124"/>
            <a:ext cx="8077200" cy="685800"/>
          </a:xfrm>
          <a:solidFill>
            <a:srgbClr val="FFFF00"/>
          </a:solidFill>
        </p:spPr>
        <p:txBody>
          <a:bodyPr>
            <a:noAutofit/>
          </a:bodyPr>
          <a:lstStyle/>
          <a:p>
            <a:pPr algn="ctr"/>
            <a:r>
              <a:rPr lang="en-US" sz="2400" b="0" dirty="0">
                <a:solidFill>
                  <a:srgbClr val="FF0000"/>
                </a:solidFill>
                <a:latin typeface="Elephant" pitchFamily="18" charset="0"/>
              </a:rPr>
              <a:t>The Four Key Coping Resources (MASH)</a:t>
            </a:r>
            <a:endParaRPr lang="en-US" sz="2400" dirty="0">
              <a:solidFill>
                <a:srgbClr val="FF0000"/>
              </a:solidFill>
              <a:latin typeface="Elephant" pitchFamily="18" charset="0"/>
            </a:endParaRPr>
          </a:p>
        </p:txBody>
      </p:sp>
      <p:sp>
        <p:nvSpPr>
          <p:cNvPr id="5" name="Rectangle 3"/>
          <p:cNvSpPr txBox="1">
            <a:spLocks noChangeArrowheads="1"/>
          </p:cNvSpPr>
          <p:nvPr/>
        </p:nvSpPr>
        <p:spPr>
          <a:xfrm>
            <a:off x="285720" y="4214818"/>
            <a:ext cx="8429684" cy="1785951"/>
          </a:xfrm>
          <a:prstGeom prst="rect">
            <a:avLst/>
          </a:prstGeom>
        </p:spPr>
        <p:txBody>
          <a:bodyPr vert="horz">
            <a:noAutofit/>
          </a:bodyPr>
          <a:lstStyle/>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r>
              <a:rPr kumimoji="0" lang="en-US" sz="1600" b="1" i="0" u="none" strike="noStrike" kern="1200" cap="none" spc="0" normalizeH="0" baseline="0" noProof="0" dirty="0" smtClean="0">
                <a:ln>
                  <a:noFill/>
                </a:ln>
                <a:solidFill>
                  <a:schemeClr val="tx1"/>
                </a:solidFill>
                <a:effectLst/>
                <a:uLnTx/>
                <a:uFillTx/>
                <a:latin typeface="Berlin Sans FB" pitchFamily="34" charset="0"/>
              </a:rPr>
              <a:t>(1) Problem Solving </a:t>
            </a:r>
            <a:r>
              <a:rPr kumimoji="0" lang="en-US" sz="1600" b="0" i="0" u="none" strike="noStrike" kern="1200" cap="none" spc="0" normalizeH="0" baseline="0" noProof="0" dirty="0" smtClean="0">
                <a:ln>
                  <a:noFill/>
                </a:ln>
                <a:solidFill>
                  <a:schemeClr val="tx1"/>
                </a:solidFill>
                <a:effectLst/>
                <a:uLnTx/>
                <a:uFillTx/>
                <a:latin typeface="Berlin Sans FB" pitchFamily="34" charset="0"/>
              </a:rPr>
              <a:t>-- the ability to deal directly with, not avoid, the problems you face and make</a:t>
            </a:r>
            <a:r>
              <a:rPr kumimoji="0" lang="en-US" sz="1600" b="0" i="0" u="none" strike="noStrike" kern="1200" cap="none" spc="0" normalizeH="0" noProof="0" dirty="0" smtClean="0">
                <a:ln>
                  <a:noFill/>
                </a:ln>
                <a:solidFill>
                  <a:schemeClr val="tx1"/>
                </a:solidFill>
                <a:effectLst/>
                <a:uLnTx/>
                <a:uFillTx/>
                <a:latin typeface="Berlin Sans FB" pitchFamily="34" charset="0"/>
              </a:rPr>
              <a:t> </a:t>
            </a:r>
            <a:r>
              <a:rPr kumimoji="0" lang="en-US" sz="1600" b="0" i="0" u="none" strike="noStrike" kern="1200" cap="none" spc="0" normalizeH="0" baseline="0" noProof="0" dirty="0" smtClean="0">
                <a:ln>
                  <a:noFill/>
                </a:ln>
                <a:solidFill>
                  <a:schemeClr val="tx1"/>
                </a:solidFill>
                <a:effectLst/>
                <a:uLnTx/>
                <a:uFillTx/>
                <a:latin typeface="Berlin Sans FB" pitchFamily="34" charset="0"/>
              </a:rPr>
              <a:t>positive changes to resolve them. </a:t>
            </a: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r>
              <a:rPr kumimoji="0" lang="en-US" sz="1600" b="1" i="0" u="none" strike="noStrike" kern="1200" cap="none" spc="0" normalizeH="0" baseline="0" noProof="0" dirty="0" smtClean="0">
                <a:ln>
                  <a:noFill/>
                </a:ln>
                <a:solidFill>
                  <a:schemeClr val="tx1"/>
                </a:solidFill>
                <a:effectLst/>
                <a:uLnTx/>
                <a:uFillTx/>
                <a:latin typeface="Berlin Sans FB" pitchFamily="34" charset="0"/>
              </a:rPr>
              <a:t>(2) Communication </a:t>
            </a:r>
            <a:r>
              <a:rPr kumimoji="0" lang="en-US" sz="1600" b="0" i="0" u="none" strike="noStrike" kern="1200" cap="none" spc="0" normalizeH="0" baseline="0" noProof="0" dirty="0" smtClean="0">
                <a:ln>
                  <a:noFill/>
                </a:ln>
                <a:solidFill>
                  <a:schemeClr val="tx1"/>
                </a:solidFill>
                <a:effectLst/>
                <a:uLnTx/>
                <a:uFillTx/>
                <a:latin typeface="Berlin Sans FB" pitchFamily="34" charset="0"/>
              </a:rPr>
              <a:t>-- the ability to honestly share thoughts and feelings with others to promote mutual understanding. </a:t>
            </a: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r>
              <a:rPr kumimoji="0" lang="en-US" sz="1600" b="1" i="0" u="none" strike="noStrike" kern="1200" cap="none" spc="0" normalizeH="0" baseline="0" noProof="0" dirty="0" smtClean="0">
                <a:ln>
                  <a:noFill/>
                </a:ln>
                <a:solidFill>
                  <a:schemeClr val="tx1"/>
                </a:solidFill>
                <a:effectLst/>
                <a:uLnTx/>
                <a:uFillTx/>
                <a:latin typeface="Berlin Sans FB" pitchFamily="34" charset="0"/>
              </a:rPr>
              <a:t>(3) Closeness </a:t>
            </a:r>
            <a:r>
              <a:rPr kumimoji="0" lang="en-US" sz="1600" b="0" i="0" u="none" strike="noStrike" kern="1200" cap="none" spc="0" normalizeH="0" baseline="0" noProof="0" dirty="0" smtClean="0">
                <a:ln>
                  <a:noFill/>
                </a:ln>
                <a:solidFill>
                  <a:schemeClr val="tx1"/>
                </a:solidFill>
                <a:effectLst/>
                <a:uLnTx/>
                <a:uFillTx/>
                <a:latin typeface="Berlin Sans FB" pitchFamily="34" charset="0"/>
              </a:rPr>
              <a:t>-- a comfort level with others and the ability to connect with people in your environment. </a:t>
            </a: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r>
              <a:rPr kumimoji="0" lang="en-US" sz="1600" b="1" i="0" u="none" strike="noStrike" kern="1200" cap="none" spc="0" normalizeH="0" baseline="0" noProof="0" dirty="0" smtClean="0">
                <a:ln>
                  <a:noFill/>
                </a:ln>
                <a:solidFill>
                  <a:schemeClr val="tx1"/>
                </a:solidFill>
                <a:effectLst/>
                <a:uLnTx/>
                <a:uFillTx/>
                <a:latin typeface="Berlin Sans FB" pitchFamily="34" charset="0"/>
              </a:rPr>
              <a:t>(4) Flexibility </a:t>
            </a:r>
            <a:r>
              <a:rPr kumimoji="0" lang="en-US" sz="1600" b="0" i="0" u="none" strike="noStrike" kern="1200" cap="none" spc="0" normalizeH="0" baseline="0" noProof="0" dirty="0" smtClean="0">
                <a:ln>
                  <a:noFill/>
                </a:ln>
                <a:solidFill>
                  <a:schemeClr val="tx1"/>
                </a:solidFill>
                <a:effectLst/>
                <a:uLnTx/>
                <a:uFillTx/>
                <a:latin typeface="Berlin Sans FB" pitchFamily="34" charset="0"/>
              </a:rPr>
              <a:t>-- an openness and ability to respond to change. </a:t>
            </a: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endParaRPr kumimoji="0" lang="en-US" sz="1600" b="0" i="0" u="none" strike="noStrike" kern="1200" cap="none" spc="0" normalizeH="0" baseline="0" noProof="0" dirty="0">
              <a:ln>
                <a:noFill/>
              </a:ln>
              <a:solidFill>
                <a:schemeClr val="tx1"/>
              </a:solidFill>
              <a:effectLst/>
              <a:uLnTx/>
              <a:uFillTx/>
              <a:latin typeface="Berlin Sans FB"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C2A9F-9AFC-429B-ACB8-DE1782A37FA4}"/>
              </a:ext>
            </a:extLst>
          </p:cNvPr>
          <p:cNvSpPr>
            <a:spLocks noGrp="1"/>
          </p:cNvSpPr>
          <p:nvPr>
            <p:ph type="title"/>
          </p:nvPr>
        </p:nvSpPr>
        <p:spPr>
          <a:xfrm>
            <a:off x="500034" y="142852"/>
            <a:ext cx="8335358" cy="1162072"/>
          </a:xfrm>
          <a:noFill/>
          <a:ln>
            <a:noFill/>
          </a:ln>
        </p:spPr>
        <p:txBody>
          <a:bodyPr>
            <a:noAutofit/>
          </a:bodyPr>
          <a:lstStyle/>
          <a:p>
            <a:pPr algn="ctr"/>
            <a:r>
              <a:rPr lang="en-US" sz="4000" b="1" dirty="0" smtClean="0">
                <a:effectLst/>
                <a:latin typeface="Berlin Sans FB" pitchFamily="34" charset="0"/>
              </a:rPr>
              <a:t>THE DIATHESIS–STRESS MODEL</a:t>
            </a:r>
            <a:endParaRPr lang="en-MY" sz="4000" b="1" dirty="0">
              <a:effectLst/>
              <a:latin typeface="Berlin Sans FB" pitchFamily="34" charset="0"/>
            </a:endParaRPr>
          </a:p>
        </p:txBody>
      </p:sp>
      <p:sp>
        <p:nvSpPr>
          <p:cNvPr id="3" name="Content Placeholder 2">
            <a:extLst>
              <a:ext uri="{FF2B5EF4-FFF2-40B4-BE49-F238E27FC236}">
                <a16:creationId xmlns:a16="http://schemas.microsoft.com/office/drawing/2014/main" xmlns="" id="{17F69E27-3665-49F9-9086-35D5B15062C4}"/>
              </a:ext>
            </a:extLst>
          </p:cNvPr>
          <p:cNvSpPr>
            <a:spLocks noGrp="1"/>
          </p:cNvSpPr>
          <p:nvPr>
            <p:ph idx="1"/>
          </p:nvPr>
        </p:nvSpPr>
        <p:spPr>
          <a:xfrm>
            <a:off x="214282" y="1071546"/>
            <a:ext cx="8715436" cy="5357850"/>
          </a:xfrm>
        </p:spPr>
        <p:txBody>
          <a:bodyPr>
            <a:normAutofit/>
          </a:bodyPr>
          <a:lstStyle/>
          <a:p>
            <a:pPr algn="just"/>
            <a:r>
              <a:rPr lang="en-US" sz="1600" dirty="0">
                <a:latin typeface="Berlin Sans FB" pitchFamily="34" charset="0"/>
              </a:rPr>
              <a:t>The </a:t>
            </a:r>
            <a:r>
              <a:rPr lang="en-US" sz="1600" b="1" dirty="0">
                <a:latin typeface="Berlin Sans FB" pitchFamily="34" charset="0"/>
              </a:rPr>
              <a:t>diathesis–stress model</a:t>
            </a:r>
            <a:r>
              <a:rPr lang="en-US" sz="1600" dirty="0">
                <a:latin typeface="Berlin Sans FB" pitchFamily="34" charset="0"/>
              </a:rPr>
              <a:t> is a </a:t>
            </a:r>
            <a:r>
              <a:rPr lang="en-US" sz="1600" dirty="0">
                <a:latin typeface="Berlin Sans FB" pitchFamily="34" charset="0"/>
                <a:hlinkClick r:id="rId2" tooltip="Psychology"/>
              </a:rPr>
              <a:t>psychological theory</a:t>
            </a:r>
            <a:r>
              <a:rPr lang="en-US" sz="1600" dirty="0">
                <a:latin typeface="Berlin Sans FB" pitchFamily="34" charset="0"/>
              </a:rPr>
              <a:t> that attempts to explain a disorder as the result of an interaction between a </a:t>
            </a:r>
            <a:r>
              <a:rPr lang="en-US" sz="1600" dirty="0" err="1">
                <a:latin typeface="Berlin Sans FB" pitchFamily="34" charset="0"/>
              </a:rPr>
              <a:t>predispositional</a:t>
            </a:r>
            <a:r>
              <a:rPr lang="en-US" sz="1600" dirty="0">
                <a:latin typeface="Berlin Sans FB" pitchFamily="34" charset="0"/>
              </a:rPr>
              <a:t> vulnerability and a stress caused by life experiences.</a:t>
            </a:r>
          </a:p>
          <a:p>
            <a:pPr algn="just"/>
            <a:r>
              <a:rPr lang="en-US" sz="1600" dirty="0">
                <a:latin typeface="Berlin Sans FB" pitchFamily="34" charset="0"/>
              </a:rPr>
              <a:t> The term </a:t>
            </a:r>
            <a:r>
              <a:rPr lang="en-US" sz="1600" dirty="0">
                <a:latin typeface="Berlin Sans FB" pitchFamily="34" charset="0"/>
                <a:hlinkClick r:id="rId3" tooltip="Predisposition (psychology)"/>
              </a:rPr>
              <a:t>diathesis</a:t>
            </a:r>
            <a:r>
              <a:rPr lang="en-US" sz="1600" dirty="0">
                <a:latin typeface="Berlin Sans FB" pitchFamily="34" charset="0"/>
              </a:rPr>
              <a:t> derives from the </a:t>
            </a:r>
            <a:r>
              <a:rPr lang="en-US" sz="1600" dirty="0">
                <a:latin typeface="Berlin Sans FB" pitchFamily="34" charset="0"/>
                <a:hlinkClick r:id="rId4" tooltip="Ancient Greek"/>
              </a:rPr>
              <a:t>Greek</a:t>
            </a:r>
            <a:r>
              <a:rPr lang="en-US" sz="1600" dirty="0">
                <a:latin typeface="Berlin Sans FB" pitchFamily="34" charset="0"/>
              </a:rPr>
              <a:t> term (</a:t>
            </a:r>
            <a:r>
              <a:rPr lang="en-US" sz="1600" dirty="0" err="1">
                <a:latin typeface="Berlin Sans FB" pitchFamily="34" charset="0"/>
              </a:rPr>
              <a:t>διάθεσις</a:t>
            </a:r>
            <a:r>
              <a:rPr lang="en-US" sz="1600" dirty="0">
                <a:latin typeface="Berlin Sans FB" pitchFamily="34" charset="0"/>
              </a:rPr>
              <a:t>) for a predisposition, or sensibility. </a:t>
            </a:r>
          </a:p>
          <a:p>
            <a:pPr algn="just"/>
            <a:r>
              <a:rPr lang="en-US" sz="1600" dirty="0">
                <a:latin typeface="Berlin Sans FB" pitchFamily="34" charset="0"/>
              </a:rPr>
              <a:t>A </a:t>
            </a:r>
            <a:r>
              <a:rPr lang="en-US" sz="1600" b="1" dirty="0">
                <a:solidFill>
                  <a:schemeClr val="accent5">
                    <a:lumMod val="60000"/>
                    <a:lumOff val="40000"/>
                  </a:schemeClr>
                </a:solidFill>
                <a:latin typeface="Berlin Sans FB" pitchFamily="34" charset="0"/>
              </a:rPr>
              <a:t>diathesis</a:t>
            </a:r>
            <a:r>
              <a:rPr lang="en-US" sz="1600" dirty="0">
                <a:latin typeface="Berlin Sans FB" pitchFamily="34" charset="0"/>
              </a:rPr>
              <a:t> can take the form of </a:t>
            </a:r>
            <a:r>
              <a:rPr lang="en-US" sz="1600" b="1" dirty="0">
                <a:solidFill>
                  <a:schemeClr val="accent5">
                    <a:lumMod val="60000"/>
                    <a:lumOff val="40000"/>
                  </a:schemeClr>
                </a:solidFill>
                <a:latin typeface="Berlin Sans FB" pitchFamily="34" charset="0"/>
              </a:rPr>
              <a:t>genetic, psychological, biological, or situational factors.</a:t>
            </a:r>
            <a:endParaRPr lang="en-US" sz="1600" b="1" baseline="30000" dirty="0">
              <a:solidFill>
                <a:schemeClr val="accent5">
                  <a:lumMod val="60000"/>
                  <a:lumOff val="40000"/>
                </a:schemeClr>
              </a:solidFill>
              <a:latin typeface="Berlin Sans FB" pitchFamily="34" charset="0"/>
            </a:endParaRPr>
          </a:p>
          <a:p>
            <a:pPr algn="just"/>
            <a:r>
              <a:rPr lang="en-US" sz="1600" dirty="0">
                <a:latin typeface="Berlin Sans FB" pitchFamily="34" charset="0"/>
              </a:rPr>
              <a:t>A large range of differences exists among individuals' vulnerabilities to the development of a disorder.</a:t>
            </a:r>
            <a:endParaRPr lang="en-US" sz="1600" baseline="30000" dirty="0">
              <a:latin typeface="Berlin Sans FB" pitchFamily="34" charset="0"/>
            </a:endParaRPr>
          </a:p>
          <a:p>
            <a:pPr algn="just"/>
            <a:r>
              <a:rPr lang="en-US" sz="1600" dirty="0">
                <a:latin typeface="Berlin Sans FB" pitchFamily="34" charset="0"/>
              </a:rPr>
              <a:t>“The term diathesis is synonymous with </a:t>
            </a:r>
            <a:r>
              <a:rPr lang="en-US" sz="1600" u="sng" dirty="0">
                <a:latin typeface="Berlin Sans FB" pitchFamily="34" charset="0"/>
                <a:hlinkClick r:id="rId5"/>
              </a:rPr>
              <a:t>vulnerability</a:t>
            </a:r>
            <a:r>
              <a:rPr lang="en-US" sz="1600" u="sng" dirty="0" smtClean="0">
                <a:latin typeface="Berlin Sans FB" pitchFamily="34" charset="0"/>
              </a:rPr>
              <a:t>”!!</a:t>
            </a:r>
            <a:endParaRPr lang="en-US" sz="1600" u="sng" baseline="30000" dirty="0">
              <a:latin typeface="Berlin Sans FB" pitchFamily="34" charset="0"/>
            </a:endParaRPr>
          </a:p>
          <a:p>
            <a:pPr algn="just"/>
            <a:endParaRPr lang="en-US" sz="1600" baseline="30000" dirty="0">
              <a:latin typeface="Berlin Sans FB" pitchFamily="34" charset="0"/>
            </a:endParaRPr>
          </a:p>
          <a:p>
            <a:pPr>
              <a:lnSpc>
                <a:spcPct val="90000"/>
              </a:lnSpc>
            </a:pPr>
            <a:r>
              <a:rPr lang="en-US" sz="1600" dirty="0" smtClean="0">
                <a:latin typeface="Berlin Sans FB" pitchFamily="34" charset="0"/>
              </a:rPr>
              <a:t>A </a:t>
            </a:r>
            <a:r>
              <a:rPr lang="en-US" sz="1600" dirty="0" smtClean="0">
                <a:latin typeface="Berlin Sans FB" pitchFamily="34" charset="0"/>
                <a:hlinkClick r:id="rId6" tooltip="Psychological">
                  <a:extLst>
                    <a:ext uri="{A12FA001-AC4F-418D-AE19-62706E023703}">
                      <ahyp:hlinkClr xmlns="" xmlns:ahyp="http://schemas.microsoft.com/office/drawing/2018/hyperlinkcolor" xmlns:lc="http://schemas.openxmlformats.org/drawingml/2006/lockedCanvas" val="tx"/>
                    </a:ext>
                  </a:extLst>
                </a:hlinkClick>
              </a:rPr>
              <a:t>psychological</a:t>
            </a:r>
            <a:r>
              <a:rPr lang="en-US" sz="1600" dirty="0" smtClean="0">
                <a:latin typeface="Berlin Sans FB" pitchFamily="34" charset="0"/>
              </a:rPr>
              <a:t> theory that explains </a:t>
            </a:r>
            <a:r>
              <a:rPr lang="en-US" sz="1600" dirty="0" smtClean="0">
                <a:latin typeface="Berlin Sans FB" pitchFamily="34" charset="0"/>
                <a:hlinkClick r:id="rId7" tooltip="Behavior">
                  <a:extLst>
                    <a:ext uri="{A12FA001-AC4F-418D-AE19-62706E023703}">
                      <ahyp:hlinkClr xmlns="" xmlns:ahyp="http://schemas.microsoft.com/office/drawing/2018/hyperlinkcolor" xmlns:lc="http://schemas.openxmlformats.org/drawingml/2006/lockedCanvas" val="tx"/>
                    </a:ext>
                  </a:extLst>
                </a:hlinkClick>
              </a:rPr>
              <a:t>behavior</a:t>
            </a:r>
            <a:r>
              <a:rPr lang="en-US" sz="1600" dirty="0" smtClean="0">
                <a:latin typeface="Berlin Sans FB" pitchFamily="34" charset="0"/>
              </a:rPr>
              <a:t> as both a result of </a:t>
            </a:r>
            <a:r>
              <a:rPr lang="en-US" sz="1600" dirty="0" smtClean="0">
                <a:latin typeface="Berlin Sans FB" pitchFamily="34" charset="0"/>
                <a:hlinkClick r:id="rId8" tooltip="Biological">
                  <a:extLst>
                    <a:ext uri="{A12FA001-AC4F-418D-AE19-62706E023703}">
                      <ahyp:hlinkClr xmlns="" xmlns:ahyp="http://schemas.microsoft.com/office/drawing/2018/hyperlinkcolor" xmlns:lc="http://schemas.openxmlformats.org/drawingml/2006/lockedCanvas" val="tx"/>
                    </a:ext>
                  </a:extLst>
                </a:hlinkClick>
              </a:rPr>
              <a:t>biological</a:t>
            </a:r>
            <a:r>
              <a:rPr lang="en-US" sz="1600" dirty="0" smtClean="0">
                <a:latin typeface="Berlin Sans FB" pitchFamily="34" charset="0"/>
              </a:rPr>
              <a:t> and </a:t>
            </a:r>
            <a:r>
              <a:rPr lang="en-US" sz="1600" dirty="0" smtClean="0">
                <a:latin typeface="Berlin Sans FB" pitchFamily="34" charset="0"/>
                <a:hlinkClick r:id="rId9" tooltip="Genetic">
                  <a:extLst>
                    <a:ext uri="{A12FA001-AC4F-418D-AE19-62706E023703}">
                      <ahyp:hlinkClr xmlns="" xmlns:ahyp="http://schemas.microsoft.com/office/drawing/2018/hyperlinkcolor" xmlns:lc="http://schemas.openxmlformats.org/drawingml/2006/lockedCanvas" val="tx"/>
                    </a:ext>
                  </a:extLst>
                </a:hlinkClick>
              </a:rPr>
              <a:t>genetic</a:t>
            </a:r>
            <a:r>
              <a:rPr lang="en-US" sz="1600" dirty="0" smtClean="0">
                <a:latin typeface="Berlin Sans FB" pitchFamily="34" charset="0"/>
              </a:rPr>
              <a:t> factors ("nature"), and life experiences ("nurture"). </a:t>
            </a:r>
          </a:p>
          <a:p>
            <a:pPr algn="just">
              <a:lnSpc>
                <a:spcPct val="90000"/>
              </a:lnSpc>
            </a:pPr>
            <a:r>
              <a:rPr lang="en-US" sz="1600" dirty="0" smtClean="0">
                <a:latin typeface="Berlin Sans FB" pitchFamily="34" charset="0"/>
              </a:rPr>
              <a:t>This theory is often used to describe the pronunciation of </a:t>
            </a:r>
            <a:r>
              <a:rPr lang="en-US" sz="1600" dirty="0" smtClean="0">
                <a:latin typeface="Berlin Sans FB" pitchFamily="34" charset="0"/>
                <a:hlinkClick r:id="rId10" tooltip="Mental disorders">
                  <a:extLst>
                    <a:ext uri="{A12FA001-AC4F-418D-AE19-62706E023703}">
                      <ahyp:hlinkClr xmlns="" xmlns:ahyp="http://schemas.microsoft.com/office/drawing/2018/hyperlinkcolor" xmlns:lc="http://schemas.openxmlformats.org/drawingml/2006/lockedCanvas" val="tx"/>
                    </a:ext>
                  </a:extLst>
                </a:hlinkClick>
              </a:rPr>
              <a:t>mental disorders</a:t>
            </a:r>
            <a:r>
              <a:rPr lang="en-US" sz="1600" dirty="0" smtClean="0">
                <a:latin typeface="Berlin Sans FB" pitchFamily="34" charset="0"/>
              </a:rPr>
              <a:t>, like </a:t>
            </a:r>
            <a:r>
              <a:rPr lang="en-US" sz="1600" dirty="0" smtClean="0">
                <a:latin typeface="Berlin Sans FB" pitchFamily="34" charset="0"/>
                <a:hlinkClick r:id="rId11" tooltip="Schizophrenia">
                  <a:extLst>
                    <a:ext uri="{A12FA001-AC4F-418D-AE19-62706E023703}">
                      <ahyp:hlinkClr xmlns="" xmlns:ahyp="http://schemas.microsoft.com/office/drawing/2018/hyperlinkcolor" xmlns:lc="http://schemas.openxmlformats.org/drawingml/2006/lockedCanvas" val="tx"/>
                    </a:ext>
                  </a:extLst>
                </a:hlinkClick>
              </a:rPr>
              <a:t>schizophrenia</a:t>
            </a:r>
            <a:r>
              <a:rPr lang="en-US" sz="1600" dirty="0" smtClean="0">
                <a:latin typeface="Berlin Sans FB" pitchFamily="34" charset="0"/>
              </a:rPr>
              <a:t>, that are produced by the interaction of a vulnerable hereditary predisposition, with precipitating events in the environment.</a:t>
            </a:r>
          </a:p>
          <a:p>
            <a:pPr algn="just"/>
            <a:endParaRPr lang="en-US" sz="1600" baseline="30000" dirty="0">
              <a:latin typeface="Berlin Sans FB" pitchFamily="34" charset="0"/>
            </a:endParaRPr>
          </a:p>
          <a:p>
            <a:pPr algn="just"/>
            <a:endParaRPr lang="en-MY" sz="1600" dirty="0">
              <a:latin typeface="Berlin Sans FB" pitchFamily="34" charset="0"/>
            </a:endParaRPr>
          </a:p>
        </p:txBody>
      </p:sp>
      <p:pic>
        <p:nvPicPr>
          <p:cNvPr id="4" name="Picture 3">
            <a:extLst>
              <a:ext uri="{FF2B5EF4-FFF2-40B4-BE49-F238E27FC236}">
                <a16:creationId xmlns:a16="http://schemas.microsoft.com/office/drawing/2014/main" xmlns="" id="{8D3D77E9-F3E3-48A4-A995-4D62DB459177}"/>
              </a:ext>
            </a:extLst>
          </p:cNvPr>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4000496" y="5000635"/>
            <a:ext cx="5143504" cy="1857365"/>
          </a:xfrm>
          <a:prstGeom prst="rect">
            <a:avLst/>
          </a:prstGeom>
        </p:spPr>
      </p:pic>
    </p:spTree>
    <p:extLst>
      <p:ext uri="{BB962C8B-B14F-4D97-AF65-F5344CB8AC3E}">
        <p14:creationId xmlns:p14="http://schemas.microsoft.com/office/powerpoint/2010/main" xmlns="" val="3853151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214282" y="714356"/>
            <a:ext cx="7715304" cy="5500726"/>
          </a:xfrm>
        </p:spPr>
        <p:txBody>
          <a:bodyPr>
            <a:normAutofit/>
          </a:bodyPr>
          <a:lstStyle/>
          <a:p>
            <a:pPr algn="just"/>
            <a:r>
              <a:rPr lang="en-US" sz="1800" dirty="0">
                <a:latin typeface="Berlin Sans FB" pitchFamily="34" charset="0"/>
              </a:rPr>
              <a:t>According to this model a </a:t>
            </a:r>
            <a:r>
              <a:rPr lang="en-US" sz="1800" dirty="0">
                <a:latin typeface="Berlin Sans FB" pitchFamily="34" charset="0"/>
                <a:hlinkClick r:id="rId3"/>
              </a:rPr>
              <a:t>mental disorder</a:t>
            </a:r>
            <a:r>
              <a:rPr lang="en-US" sz="1800" dirty="0">
                <a:latin typeface="Berlin Sans FB" pitchFamily="34" charset="0"/>
              </a:rPr>
              <a:t> (illnesses or diseases that have prominent emotional, behavioral, and psychological symptoms) or other </a:t>
            </a:r>
            <a:r>
              <a:rPr lang="en-US" sz="1800" dirty="0">
                <a:latin typeface="Berlin Sans FB" pitchFamily="34" charset="0"/>
                <a:hlinkClick r:id="rId4"/>
              </a:rPr>
              <a:t>psychopathology</a:t>
            </a:r>
            <a:r>
              <a:rPr lang="en-US" sz="1800" dirty="0">
                <a:latin typeface="Berlin Sans FB" pitchFamily="34" charset="0"/>
              </a:rPr>
              <a:t> (the specific manifestations, morbid or sick behaviors, thoughts, emotions) occurs when an individual with a </a:t>
            </a:r>
            <a:r>
              <a:rPr lang="en-US" sz="1800" dirty="0">
                <a:latin typeface="Berlin Sans FB" pitchFamily="34" charset="0"/>
                <a:hlinkClick r:id="rId5"/>
              </a:rPr>
              <a:t>diathesis</a:t>
            </a:r>
            <a:r>
              <a:rPr lang="en-US" sz="1800" dirty="0">
                <a:latin typeface="Berlin Sans FB" pitchFamily="34" charset="0"/>
              </a:rPr>
              <a:t> (a tendency, vulnerability, or predisposition)  is exposed to a </a:t>
            </a:r>
            <a:r>
              <a:rPr lang="en-US" sz="1800" dirty="0">
                <a:latin typeface="Berlin Sans FB" pitchFamily="34" charset="0"/>
                <a:hlinkClick r:id="rId6"/>
              </a:rPr>
              <a:t>stress</a:t>
            </a:r>
            <a:r>
              <a:rPr lang="en-US" sz="1800" dirty="0">
                <a:latin typeface="Berlin Sans FB" pitchFamily="34" charset="0"/>
              </a:rPr>
              <a:t>. </a:t>
            </a:r>
            <a:endParaRPr lang="en-US" sz="1800" dirty="0" smtClean="0">
              <a:latin typeface="Berlin Sans FB" pitchFamily="34" charset="0"/>
            </a:endParaRPr>
          </a:p>
          <a:p>
            <a:pPr algn="just"/>
            <a:r>
              <a:rPr lang="en-US" sz="1800" dirty="0" smtClean="0">
                <a:latin typeface="Berlin Sans FB" pitchFamily="34" charset="0"/>
              </a:rPr>
              <a:t>Individuals </a:t>
            </a:r>
            <a:r>
              <a:rPr lang="en-US" sz="1800" b="1" i="1" dirty="0" smtClean="0">
                <a:latin typeface="Berlin Sans FB" pitchFamily="34" charset="0"/>
              </a:rPr>
              <a:t>inherit tendencies </a:t>
            </a:r>
            <a:r>
              <a:rPr lang="en-US" sz="1800" dirty="0" smtClean="0">
                <a:latin typeface="Berlin Sans FB" pitchFamily="34" charset="0"/>
              </a:rPr>
              <a:t>to express certain traits or </a:t>
            </a:r>
            <a:r>
              <a:rPr lang="en-US" sz="1800" dirty="0" smtClean="0">
                <a:latin typeface="Berlin Sans FB" pitchFamily="34" charset="0"/>
              </a:rPr>
              <a:t>behaviors, </a:t>
            </a:r>
            <a:r>
              <a:rPr lang="en-US" sz="1800" dirty="0" smtClean="0">
                <a:latin typeface="Berlin Sans FB" pitchFamily="34" charset="0"/>
              </a:rPr>
              <a:t>which are then expressed or activated under conditions of stress.</a:t>
            </a:r>
          </a:p>
          <a:p>
            <a:r>
              <a:rPr lang="en-US" sz="1800" dirty="0" smtClean="0">
                <a:latin typeface="Berlin Sans FB" pitchFamily="34" charset="0"/>
              </a:rPr>
              <a:t>The diathesis, or predisposition, interacts with the individual's subsequent </a:t>
            </a:r>
            <a:r>
              <a:rPr lang="en-US" sz="1800" dirty="0" smtClean="0">
                <a:latin typeface="Berlin Sans FB" pitchFamily="34" charset="0"/>
                <a:hlinkClick r:id="rId7" tooltip="Stress (psychology)"/>
              </a:rPr>
              <a:t>stress</a:t>
            </a:r>
            <a:r>
              <a:rPr lang="en-US" sz="1800" dirty="0" smtClean="0">
                <a:latin typeface="Berlin Sans FB" pitchFamily="34" charset="0"/>
              </a:rPr>
              <a:t> response. </a:t>
            </a:r>
          </a:p>
          <a:p>
            <a:r>
              <a:rPr lang="en-US" sz="1800" dirty="0" smtClean="0">
                <a:latin typeface="Berlin Sans FB" pitchFamily="34" charset="0"/>
              </a:rPr>
              <a:t>Stress is a life event or series of events that disrupts a person's psychological equilibrium and may catalyze the development of a disorder.</a:t>
            </a:r>
            <a:endParaRPr lang="en-US" sz="1800" baseline="30000" dirty="0" smtClean="0">
              <a:latin typeface="Berlin Sans FB" pitchFamily="34" charset="0"/>
            </a:endParaRPr>
          </a:p>
          <a:p>
            <a:r>
              <a:rPr lang="en-US" sz="1800" dirty="0" smtClean="0">
                <a:latin typeface="Berlin Sans FB" pitchFamily="34" charset="0"/>
              </a:rPr>
              <a:t>Thus the </a:t>
            </a:r>
            <a:r>
              <a:rPr lang="en-US" sz="1800" b="1" dirty="0" smtClean="0">
                <a:latin typeface="Berlin Sans FB" pitchFamily="34" charset="0"/>
              </a:rPr>
              <a:t>diathesis–stress model </a:t>
            </a:r>
            <a:r>
              <a:rPr lang="en-US" sz="1800" dirty="0" smtClean="0">
                <a:latin typeface="Berlin Sans FB" pitchFamily="34" charset="0"/>
              </a:rPr>
              <a:t>serves to explore how biological or genetic traits (</a:t>
            </a:r>
            <a:r>
              <a:rPr lang="en-US" sz="1800" i="1" dirty="0" smtClean="0">
                <a:latin typeface="Berlin Sans FB" pitchFamily="34" charset="0"/>
              </a:rPr>
              <a:t>diatheses</a:t>
            </a:r>
            <a:r>
              <a:rPr lang="en-US" sz="1800" dirty="0" smtClean="0">
                <a:latin typeface="Berlin Sans FB" pitchFamily="34" charset="0"/>
              </a:rPr>
              <a:t>) interact with environmental influences (</a:t>
            </a:r>
            <a:r>
              <a:rPr lang="en-US" sz="1800" i="1" dirty="0" smtClean="0">
                <a:latin typeface="Berlin Sans FB" pitchFamily="34" charset="0"/>
              </a:rPr>
              <a:t>stressors</a:t>
            </a:r>
            <a:r>
              <a:rPr lang="en-US" sz="1800" dirty="0" smtClean="0">
                <a:latin typeface="Berlin Sans FB" pitchFamily="34" charset="0"/>
              </a:rPr>
              <a:t>) to </a:t>
            </a:r>
            <a:r>
              <a:rPr lang="en-US" sz="1800" dirty="0" smtClean="0">
                <a:solidFill>
                  <a:srgbClr val="FFC000"/>
                </a:solidFill>
                <a:latin typeface="Berlin Sans FB" pitchFamily="34" charset="0"/>
              </a:rPr>
              <a:t>produce disorders such as depression, anxiety, or schizophrenia.</a:t>
            </a:r>
          </a:p>
          <a:p>
            <a:r>
              <a:rPr lang="en-US" sz="1800" dirty="0" smtClean="0">
                <a:latin typeface="Berlin Sans FB" pitchFamily="34" charset="0"/>
              </a:rPr>
              <a:t>The diathesis–stress model asserts that if the combination of the predisposition and the stress exceeds a threshold, the person will develop a </a:t>
            </a:r>
            <a:r>
              <a:rPr lang="en-US" sz="1800" dirty="0" smtClean="0">
                <a:latin typeface="Berlin Sans FB" pitchFamily="34" charset="0"/>
                <a:hlinkClick r:id="rId8" tooltip="Psychological disorder"/>
              </a:rPr>
              <a:t>disorder</a:t>
            </a:r>
            <a:r>
              <a:rPr lang="en-US" sz="1800" dirty="0" smtClean="0">
                <a:latin typeface="Berlin Sans FB" pitchFamily="34" charset="0"/>
              </a:rPr>
              <a:t>.</a:t>
            </a:r>
            <a:endParaRPr lang="en-MY" sz="1800" dirty="0" smtClean="0">
              <a:latin typeface="Berlin Sans FB" pitchFamily="34" charset="0"/>
            </a:endParaRPr>
          </a:p>
          <a:p>
            <a:pPr algn="just"/>
            <a:endParaRPr lang="en-US" sz="1800" dirty="0">
              <a:latin typeface="Berlin Sans FB" pitchFamily="34" charset="0"/>
            </a:endParaRPr>
          </a:p>
        </p:txBody>
      </p:sp>
      <p:sp>
        <p:nvSpPr>
          <p:cNvPr id="5" name="Title 1">
            <a:extLst>
              <a:ext uri="{FF2B5EF4-FFF2-40B4-BE49-F238E27FC236}">
                <a16:creationId xmlns:a16="http://schemas.microsoft.com/office/drawing/2014/main" xmlns="" id="{BD1C2A9F-9AFC-429B-ACB8-DE1782A37FA4}"/>
              </a:ext>
            </a:extLst>
          </p:cNvPr>
          <p:cNvSpPr>
            <a:spLocks noGrp="1"/>
          </p:cNvSpPr>
          <p:nvPr>
            <p:ph type="title"/>
          </p:nvPr>
        </p:nvSpPr>
        <p:spPr>
          <a:xfrm>
            <a:off x="3000364" y="142852"/>
            <a:ext cx="5095860" cy="357190"/>
          </a:xfrm>
          <a:noFill/>
          <a:ln>
            <a:noFill/>
          </a:ln>
        </p:spPr>
        <p:txBody>
          <a:bodyPr>
            <a:noAutofit/>
          </a:bodyPr>
          <a:lstStyle/>
          <a:p>
            <a:pPr algn="r"/>
            <a:r>
              <a:rPr lang="en-US" sz="2800" b="1" cap="none" dirty="0" smtClean="0">
                <a:solidFill>
                  <a:schemeClr val="tx1"/>
                </a:solidFill>
                <a:effectLst/>
                <a:latin typeface="Berlin Sans FB" pitchFamily="34" charset="0"/>
              </a:rPr>
              <a:t>CONT</a:t>
            </a:r>
            <a:r>
              <a:rPr lang="en-US" sz="1800" b="1" cap="none" dirty="0" smtClean="0">
                <a:solidFill>
                  <a:schemeClr val="tx1"/>
                </a:solidFill>
                <a:effectLst/>
                <a:latin typeface="Berlin Sans FB" pitchFamily="34" charset="0"/>
              </a:rPr>
              <a:t>…(THE DIATHESIS–STRESS MODEL)</a:t>
            </a:r>
            <a:endParaRPr lang="en-MY" sz="1800" b="1" cap="none" dirty="0">
              <a:solidFill>
                <a:schemeClr val="tx1"/>
              </a:solidFill>
              <a:effectLst/>
              <a:latin typeface="Berlin Sans FB"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45ED50-0475-4276-804F-232920A1DAC5}"/>
              </a:ext>
            </a:extLst>
          </p:cNvPr>
          <p:cNvSpPr>
            <a:spLocks noGrp="1"/>
          </p:cNvSpPr>
          <p:nvPr>
            <p:ph idx="1"/>
          </p:nvPr>
        </p:nvSpPr>
        <p:spPr>
          <a:xfrm>
            <a:off x="214282" y="785794"/>
            <a:ext cx="7643866" cy="5030146"/>
          </a:xfrm>
        </p:spPr>
        <p:txBody>
          <a:bodyPr>
            <a:normAutofit/>
          </a:bodyPr>
          <a:lstStyle/>
          <a:p>
            <a:pPr algn="just"/>
            <a:r>
              <a:rPr lang="en-US" sz="1800" dirty="0">
                <a:latin typeface="Berlin Sans FB" pitchFamily="34" charset="0"/>
              </a:rPr>
              <a:t>The use of the term </a:t>
            </a:r>
            <a:r>
              <a:rPr lang="en-US" sz="1800" i="1" dirty="0">
                <a:solidFill>
                  <a:srgbClr val="FFC000"/>
                </a:solidFill>
                <a:latin typeface="Berlin Sans FB" pitchFamily="34" charset="0"/>
              </a:rPr>
              <a:t>diathesis</a:t>
            </a:r>
            <a:r>
              <a:rPr lang="en-US" sz="1800" dirty="0">
                <a:solidFill>
                  <a:srgbClr val="FFC000"/>
                </a:solidFill>
                <a:latin typeface="Berlin Sans FB" pitchFamily="34" charset="0"/>
              </a:rPr>
              <a:t> in medicine </a:t>
            </a:r>
            <a:r>
              <a:rPr lang="en-US" sz="1800" dirty="0">
                <a:latin typeface="Berlin Sans FB" pitchFamily="34" charset="0"/>
              </a:rPr>
              <a:t>and in the specialty of psychiatry dates back to the 1800s; however, the diathesis–stress model was not introduced and used to describe the development of </a:t>
            </a:r>
            <a:r>
              <a:rPr lang="en-US" sz="1800" dirty="0">
                <a:latin typeface="Berlin Sans FB" pitchFamily="34" charset="0"/>
                <a:hlinkClick r:id="rId3" tooltip="Psychopathology"/>
              </a:rPr>
              <a:t>psychopathology</a:t>
            </a:r>
            <a:r>
              <a:rPr lang="en-US" sz="1800" dirty="0">
                <a:latin typeface="Berlin Sans FB" pitchFamily="34" charset="0"/>
              </a:rPr>
              <a:t> until it was applied to explaining </a:t>
            </a:r>
            <a:r>
              <a:rPr lang="en-US" sz="1800" dirty="0">
                <a:latin typeface="Berlin Sans FB" pitchFamily="34" charset="0"/>
                <a:hlinkClick r:id="rId4" tooltip="Schizophrenia"/>
              </a:rPr>
              <a:t>schizophrenia</a:t>
            </a:r>
            <a:r>
              <a:rPr lang="en-US" sz="1800" dirty="0">
                <a:latin typeface="Berlin Sans FB" pitchFamily="34" charset="0"/>
              </a:rPr>
              <a:t> in the 1960s by </a:t>
            </a:r>
            <a:r>
              <a:rPr lang="en-US" sz="1800" dirty="0">
                <a:latin typeface="Berlin Sans FB" pitchFamily="34" charset="0"/>
                <a:hlinkClick r:id="rId5" tooltip="Paul Meehl"/>
              </a:rPr>
              <a:t>Paul </a:t>
            </a:r>
            <a:r>
              <a:rPr lang="en-US" sz="1800" dirty="0" err="1">
                <a:latin typeface="Berlin Sans FB" pitchFamily="34" charset="0"/>
                <a:hlinkClick r:id="rId5" tooltip="Paul Meehl"/>
              </a:rPr>
              <a:t>Meehl</a:t>
            </a:r>
            <a:r>
              <a:rPr lang="en-US" sz="1800" dirty="0">
                <a:latin typeface="Berlin Sans FB" pitchFamily="34" charset="0"/>
              </a:rPr>
              <a:t>.</a:t>
            </a:r>
            <a:endParaRPr lang="en-US" sz="1800" baseline="30000" dirty="0">
              <a:latin typeface="Berlin Sans FB" pitchFamily="34" charset="0"/>
            </a:endParaRPr>
          </a:p>
          <a:p>
            <a:pPr algn="just"/>
            <a:r>
              <a:rPr lang="en-US" sz="1800" dirty="0">
                <a:latin typeface="Berlin Sans FB" pitchFamily="34" charset="0"/>
              </a:rPr>
              <a:t>The diathesis–stress model is used in many fields of </a:t>
            </a:r>
            <a:r>
              <a:rPr lang="en-US" sz="1800" dirty="0">
                <a:latin typeface="Berlin Sans FB" pitchFamily="34" charset="0"/>
                <a:hlinkClick r:id="rId6" tooltip="Psychology"/>
              </a:rPr>
              <a:t>psychology</a:t>
            </a:r>
            <a:r>
              <a:rPr lang="en-US" sz="1800" dirty="0">
                <a:latin typeface="Berlin Sans FB" pitchFamily="34" charset="0"/>
              </a:rPr>
              <a:t>, specifically for studying the development of psychopathology.</a:t>
            </a:r>
            <a:endParaRPr lang="en-US" sz="1800" baseline="30000" dirty="0">
              <a:latin typeface="Berlin Sans FB" pitchFamily="34" charset="0"/>
            </a:endParaRPr>
          </a:p>
          <a:p>
            <a:pPr algn="just"/>
            <a:r>
              <a:rPr lang="en-US" sz="1800" dirty="0">
                <a:latin typeface="Berlin Sans FB" pitchFamily="34" charset="0"/>
              </a:rPr>
              <a:t>It is useful for the purposes of understanding the interplay of </a:t>
            </a:r>
            <a:r>
              <a:rPr lang="en-US" sz="1800" dirty="0">
                <a:latin typeface="Berlin Sans FB" pitchFamily="34" charset="0"/>
                <a:hlinkClick r:id="rId7" tooltip="Nature and nurture"/>
              </a:rPr>
              <a:t>nature and nurture</a:t>
            </a:r>
            <a:r>
              <a:rPr lang="en-US" sz="1800" dirty="0">
                <a:latin typeface="Berlin Sans FB" pitchFamily="34" charset="0"/>
              </a:rPr>
              <a:t> in the susceptibility to </a:t>
            </a:r>
            <a:r>
              <a:rPr lang="en-US" sz="1800" dirty="0">
                <a:latin typeface="Berlin Sans FB" pitchFamily="34" charset="0"/>
                <a:hlinkClick r:id="rId8" tooltip="Psychological disorders"/>
              </a:rPr>
              <a:t>psychological disorders</a:t>
            </a:r>
            <a:r>
              <a:rPr lang="en-US" sz="1800" dirty="0">
                <a:latin typeface="Berlin Sans FB" pitchFamily="34" charset="0"/>
              </a:rPr>
              <a:t> throughout the lifespan. </a:t>
            </a:r>
          </a:p>
          <a:p>
            <a:pPr algn="just"/>
            <a:r>
              <a:rPr lang="en-US" sz="1800" dirty="0">
                <a:latin typeface="Berlin Sans FB" pitchFamily="34" charset="0"/>
              </a:rPr>
              <a:t>Diathesis–stress models can also assist in determining who will develop a disorder and who will not.</a:t>
            </a:r>
            <a:endParaRPr lang="en-US" sz="1800" baseline="30000" dirty="0">
              <a:latin typeface="Berlin Sans FB" pitchFamily="34" charset="0"/>
            </a:endParaRPr>
          </a:p>
          <a:p>
            <a:pPr algn="just"/>
            <a:r>
              <a:rPr lang="en-US" sz="1800" dirty="0">
                <a:latin typeface="Berlin Sans FB" pitchFamily="34" charset="0"/>
              </a:rPr>
              <a:t>For example, in the context of </a:t>
            </a:r>
            <a:r>
              <a:rPr lang="en-US" sz="1800" dirty="0">
                <a:latin typeface="Berlin Sans FB" pitchFamily="34" charset="0"/>
                <a:hlinkClick r:id="rId9" tooltip="Depression (mood)"/>
              </a:rPr>
              <a:t>depression</a:t>
            </a:r>
            <a:r>
              <a:rPr lang="en-US" sz="1800" dirty="0">
                <a:latin typeface="Berlin Sans FB" pitchFamily="34" charset="0"/>
              </a:rPr>
              <a:t>, the diathesis–stress model can help explain why Person A may become depressed while Person B does not, even when exposed to the same stressors.</a:t>
            </a:r>
            <a:endParaRPr lang="en-MY" sz="1800" dirty="0">
              <a:latin typeface="Berlin Sans FB" pitchFamily="34" charset="0"/>
            </a:endParaRPr>
          </a:p>
        </p:txBody>
      </p:sp>
      <p:sp>
        <p:nvSpPr>
          <p:cNvPr id="4" name="Title 1">
            <a:extLst>
              <a:ext uri="{FF2B5EF4-FFF2-40B4-BE49-F238E27FC236}">
                <a16:creationId xmlns:a16="http://schemas.microsoft.com/office/drawing/2014/main" xmlns="" id="{BD1C2A9F-9AFC-429B-ACB8-DE1782A37FA4}"/>
              </a:ext>
            </a:extLst>
          </p:cNvPr>
          <p:cNvSpPr>
            <a:spLocks noGrp="1"/>
          </p:cNvSpPr>
          <p:nvPr>
            <p:ph type="title"/>
          </p:nvPr>
        </p:nvSpPr>
        <p:spPr>
          <a:xfrm>
            <a:off x="3000364" y="142852"/>
            <a:ext cx="5095860" cy="357190"/>
          </a:xfrm>
          <a:noFill/>
          <a:ln>
            <a:noFill/>
          </a:ln>
        </p:spPr>
        <p:txBody>
          <a:bodyPr>
            <a:noAutofit/>
          </a:bodyPr>
          <a:lstStyle/>
          <a:p>
            <a:pPr algn="r"/>
            <a:r>
              <a:rPr lang="en-US" sz="2800" b="1" cap="none" dirty="0" smtClean="0">
                <a:solidFill>
                  <a:schemeClr val="tx1"/>
                </a:solidFill>
                <a:effectLst/>
                <a:latin typeface="Berlin Sans FB" pitchFamily="34" charset="0"/>
              </a:rPr>
              <a:t>CONT</a:t>
            </a:r>
            <a:r>
              <a:rPr lang="en-US" sz="1800" b="1" cap="none" dirty="0" smtClean="0">
                <a:solidFill>
                  <a:schemeClr val="tx1"/>
                </a:solidFill>
                <a:effectLst/>
                <a:latin typeface="Berlin Sans FB" pitchFamily="34" charset="0"/>
              </a:rPr>
              <a:t>…(THE DIATHESIS–STRESS MODEL)</a:t>
            </a:r>
            <a:endParaRPr lang="en-MY" sz="1800" b="1" cap="none" dirty="0">
              <a:solidFill>
                <a:schemeClr val="tx1"/>
              </a:solidFill>
              <a:effectLst/>
              <a:latin typeface="Berlin Sans FB" pitchFamily="34" charset="0"/>
            </a:endParaRPr>
          </a:p>
        </p:txBody>
      </p:sp>
    </p:spTree>
    <p:extLst>
      <p:ext uri="{BB962C8B-B14F-4D97-AF65-F5344CB8AC3E}">
        <p14:creationId xmlns:p14="http://schemas.microsoft.com/office/powerpoint/2010/main" xmlns="" val="450826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8A4EE9-BC05-4F67-AAC6-B33C42D1B532}"/>
              </a:ext>
            </a:extLst>
          </p:cNvPr>
          <p:cNvSpPr>
            <a:spLocks noGrp="1"/>
          </p:cNvSpPr>
          <p:nvPr>
            <p:ph idx="1"/>
          </p:nvPr>
        </p:nvSpPr>
        <p:spPr>
          <a:xfrm>
            <a:off x="214282" y="785794"/>
            <a:ext cx="7715304" cy="4792022"/>
          </a:xfrm>
        </p:spPr>
        <p:txBody>
          <a:bodyPr>
            <a:normAutofit/>
          </a:bodyPr>
          <a:lstStyle/>
          <a:p>
            <a:pPr algn="just"/>
            <a:r>
              <a:rPr lang="en-US" sz="1800" dirty="0">
                <a:latin typeface="Berlin Sans FB" pitchFamily="34" charset="0"/>
              </a:rPr>
              <a:t>More recently, the </a:t>
            </a:r>
            <a:r>
              <a:rPr lang="en-US" sz="1800" dirty="0">
                <a:solidFill>
                  <a:srgbClr val="FFC000"/>
                </a:solidFill>
                <a:latin typeface="Berlin Sans FB" pitchFamily="34" charset="0"/>
              </a:rPr>
              <a:t>diathesis–stress model </a:t>
            </a:r>
            <a:r>
              <a:rPr lang="en-US" sz="1800" dirty="0">
                <a:latin typeface="Berlin Sans FB" pitchFamily="34" charset="0"/>
              </a:rPr>
              <a:t>has been used to explain why some individuals are more at risk for developing a disorder than others.</a:t>
            </a:r>
            <a:endParaRPr lang="en-US" sz="1800" baseline="30000" dirty="0">
              <a:latin typeface="Berlin Sans FB" pitchFamily="34" charset="0"/>
            </a:endParaRPr>
          </a:p>
          <a:p>
            <a:pPr algn="just"/>
            <a:r>
              <a:rPr lang="en-US" sz="1800" dirty="0">
                <a:latin typeface="Berlin Sans FB" pitchFamily="34" charset="0"/>
              </a:rPr>
              <a:t>For example, children who have a family history of depression are generally more vulnerable to developing a depressive disorder themselves. </a:t>
            </a:r>
          </a:p>
          <a:p>
            <a:pPr algn="just"/>
            <a:r>
              <a:rPr lang="en-US" sz="1800" dirty="0">
                <a:latin typeface="Berlin Sans FB" pitchFamily="34" charset="0"/>
              </a:rPr>
              <a:t>A child who has a family history of depression and who has been exposed to a particular stressor, such as </a:t>
            </a:r>
            <a:r>
              <a:rPr lang="en-US" sz="1800" dirty="0">
                <a:latin typeface="Berlin Sans FB" pitchFamily="34" charset="0"/>
                <a:hlinkClick r:id="rId3" tooltip="Peer rejection"/>
              </a:rPr>
              <a:t>exclusion or rejection by his or her peers</a:t>
            </a:r>
            <a:r>
              <a:rPr lang="en-US" sz="1800" dirty="0">
                <a:latin typeface="Berlin Sans FB" pitchFamily="34" charset="0"/>
              </a:rPr>
              <a:t>, would be more likely to develop depression than a child with a family history of depression that has an otherwise positive social network of peers.</a:t>
            </a:r>
          </a:p>
          <a:p>
            <a:pPr algn="just"/>
            <a:r>
              <a:rPr lang="en-US" sz="1800" dirty="0">
                <a:latin typeface="Berlin Sans FB" pitchFamily="34" charset="0"/>
              </a:rPr>
              <a:t>Diathesis–stress models are often conceptualized as multi-causal developmental models, which propose that multiple risk factors over the course of development interact with stressors and protective factors contributing to normal development or psychopathology.</a:t>
            </a:r>
            <a:endParaRPr lang="en-US" sz="1800" baseline="30000" dirty="0">
              <a:latin typeface="Berlin Sans FB" pitchFamily="34" charset="0"/>
            </a:endParaRPr>
          </a:p>
        </p:txBody>
      </p:sp>
      <p:sp>
        <p:nvSpPr>
          <p:cNvPr id="4" name="Title 1">
            <a:extLst>
              <a:ext uri="{FF2B5EF4-FFF2-40B4-BE49-F238E27FC236}">
                <a16:creationId xmlns:a16="http://schemas.microsoft.com/office/drawing/2014/main" xmlns="" id="{BD1C2A9F-9AFC-429B-ACB8-DE1782A37FA4}"/>
              </a:ext>
            </a:extLst>
          </p:cNvPr>
          <p:cNvSpPr>
            <a:spLocks noGrp="1"/>
          </p:cNvSpPr>
          <p:nvPr>
            <p:ph type="title"/>
          </p:nvPr>
        </p:nvSpPr>
        <p:spPr>
          <a:xfrm>
            <a:off x="3000364" y="142852"/>
            <a:ext cx="5095860" cy="357190"/>
          </a:xfrm>
          <a:noFill/>
          <a:ln>
            <a:noFill/>
          </a:ln>
        </p:spPr>
        <p:txBody>
          <a:bodyPr>
            <a:noAutofit/>
          </a:bodyPr>
          <a:lstStyle/>
          <a:p>
            <a:pPr algn="r"/>
            <a:r>
              <a:rPr lang="en-US" sz="2800" b="1" cap="none" dirty="0" smtClean="0">
                <a:solidFill>
                  <a:schemeClr val="tx1"/>
                </a:solidFill>
                <a:effectLst/>
                <a:latin typeface="Berlin Sans FB" pitchFamily="34" charset="0"/>
              </a:rPr>
              <a:t>CONT</a:t>
            </a:r>
            <a:r>
              <a:rPr lang="en-US" sz="1800" b="1" cap="none" dirty="0" smtClean="0">
                <a:solidFill>
                  <a:schemeClr val="tx1"/>
                </a:solidFill>
                <a:effectLst/>
                <a:latin typeface="Berlin Sans FB" pitchFamily="34" charset="0"/>
              </a:rPr>
              <a:t>…(THE DIATHESIS–STRESS MODEL)</a:t>
            </a:r>
            <a:endParaRPr lang="en-MY" sz="1800" b="1" cap="none" dirty="0">
              <a:solidFill>
                <a:schemeClr val="tx1"/>
              </a:solidFill>
              <a:effectLst/>
              <a:latin typeface="Berlin Sans FB" pitchFamily="34" charset="0"/>
            </a:endParaRPr>
          </a:p>
        </p:txBody>
      </p:sp>
    </p:spTree>
    <p:extLst>
      <p:ext uri="{BB962C8B-B14F-4D97-AF65-F5344CB8AC3E}">
        <p14:creationId xmlns:p14="http://schemas.microsoft.com/office/powerpoint/2010/main" xmlns="" val="2907081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274638"/>
            <a:ext cx="8229600" cy="639762"/>
          </a:xfrm>
          <a:noFill/>
          <a:ln>
            <a:noFill/>
          </a:ln>
        </p:spPr>
        <p:txBody>
          <a:bodyPr>
            <a:noAutofit/>
          </a:bodyPr>
          <a:lstStyle/>
          <a:p>
            <a:pPr algn="ctr"/>
            <a:r>
              <a:rPr lang="en-US" sz="4400" b="1" dirty="0" smtClean="0">
                <a:solidFill>
                  <a:srgbClr val="FFC000"/>
                </a:solidFill>
                <a:latin typeface="Berlin Sans FB" pitchFamily="34" charset="0"/>
              </a:rPr>
              <a:t>GENETIC VS. ENVIRONMENT</a:t>
            </a:r>
            <a:endParaRPr lang="en-US" sz="4400" b="1" dirty="0">
              <a:solidFill>
                <a:srgbClr val="FFC000"/>
              </a:solidFill>
              <a:latin typeface="Berlin Sans FB" pitchFamily="34" charset="0"/>
            </a:endParaRPr>
          </a:p>
        </p:txBody>
      </p:sp>
      <p:sp>
        <p:nvSpPr>
          <p:cNvPr id="78851" name="Rectangle 3"/>
          <p:cNvSpPr>
            <a:spLocks noGrp="1" noChangeArrowheads="1"/>
          </p:cNvSpPr>
          <p:nvPr>
            <p:ph sz="quarter" idx="1"/>
          </p:nvPr>
        </p:nvSpPr>
        <p:spPr>
          <a:xfrm>
            <a:off x="381000" y="1143000"/>
            <a:ext cx="8153400" cy="5181600"/>
          </a:xfrm>
        </p:spPr>
        <p:txBody>
          <a:bodyPr>
            <a:normAutofit/>
          </a:bodyPr>
          <a:lstStyle/>
          <a:p>
            <a:pPr>
              <a:lnSpc>
                <a:spcPct val="80000"/>
              </a:lnSpc>
            </a:pPr>
            <a:r>
              <a:rPr lang="en-US" sz="1800" dirty="0">
                <a:latin typeface="Berlin Sans FB" pitchFamily="34" charset="0"/>
              </a:rPr>
              <a:t>Some mental illnesses are caused mostly by </a:t>
            </a:r>
            <a:r>
              <a:rPr lang="en-US" sz="1800" dirty="0">
                <a:solidFill>
                  <a:srgbClr val="FFC000"/>
                </a:solidFill>
                <a:latin typeface="Berlin Sans FB" pitchFamily="34" charset="0"/>
              </a:rPr>
              <a:t>genetic (predisposed) </a:t>
            </a:r>
            <a:r>
              <a:rPr lang="en-US" sz="1800" dirty="0">
                <a:latin typeface="Berlin Sans FB" pitchFamily="34" charset="0"/>
              </a:rPr>
              <a:t>factors </a:t>
            </a:r>
            <a:r>
              <a:rPr lang="en-US" sz="1800" dirty="0" smtClean="0">
                <a:latin typeface="Berlin Sans FB" pitchFamily="34" charset="0"/>
              </a:rPr>
              <a:t>while others </a:t>
            </a:r>
            <a:r>
              <a:rPr lang="en-US" sz="1800" dirty="0">
                <a:latin typeface="Berlin Sans FB" pitchFamily="34" charset="0"/>
              </a:rPr>
              <a:t>are </a:t>
            </a:r>
            <a:r>
              <a:rPr lang="en-US" sz="1800" dirty="0">
                <a:solidFill>
                  <a:srgbClr val="FFC000"/>
                </a:solidFill>
                <a:latin typeface="Berlin Sans FB" pitchFamily="34" charset="0"/>
              </a:rPr>
              <a:t>primarily learned (</a:t>
            </a:r>
            <a:r>
              <a:rPr lang="en-US" sz="1800" dirty="0" smtClean="0">
                <a:solidFill>
                  <a:srgbClr val="FFC000"/>
                </a:solidFill>
                <a:latin typeface="Berlin Sans FB" pitchFamily="34" charset="0"/>
              </a:rPr>
              <a:t>environmental).</a:t>
            </a:r>
          </a:p>
          <a:p>
            <a:pPr>
              <a:lnSpc>
                <a:spcPct val="80000"/>
              </a:lnSpc>
            </a:pPr>
            <a:r>
              <a:rPr lang="en-US" sz="1800" dirty="0" smtClean="0">
                <a:latin typeface="Berlin Sans FB" pitchFamily="34" charset="0"/>
              </a:rPr>
              <a:t>Most </a:t>
            </a:r>
            <a:r>
              <a:rPr lang="en-US" sz="1800" dirty="0">
                <a:latin typeface="Berlin Sans FB" pitchFamily="34" charset="0"/>
              </a:rPr>
              <a:t>mental illnesses, however, are a result of the </a:t>
            </a:r>
            <a:r>
              <a:rPr lang="en-US" sz="1800" dirty="0">
                <a:solidFill>
                  <a:srgbClr val="FFC000"/>
                </a:solidFill>
                <a:latin typeface="Berlin Sans FB" pitchFamily="34" charset="0"/>
              </a:rPr>
              <a:t>combination of genetics and learning</a:t>
            </a:r>
            <a:r>
              <a:rPr lang="en-US" sz="1800" dirty="0">
                <a:latin typeface="Berlin Sans FB" pitchFamily="34" charset="0"/>
              </a:rPr>
              <a:t>.  Whether an individual gets a mental illness or not depends on which factors affect them most.</a:t>
            </a:r>
            <a:br>
              <a:rPr lang="en-US" sz="1800" dirty="0">
                <a:latin typeface="Berlin Sans FB" pitchFamily="34" charset="0"/>
              </a:rPr>
            </a:br>
            <a:endParaRPr lang="en-US" sz="1800" dirty="0">
              <a:latin typeface="Berlin Sans FB" pitchFamily="34" charset="0"/>
            </a:endParaRPr>
          </a:p>
          <a:p>
            <a:pPr>
              <a:lnSpc>
                <a:spcPct val="80000"/>
              </a:lnSpc>
            </a:pPr>
            <a:r>
              <a:rPr lang="en-US" sz="1800" dirty="0">
                <a:latin typeface="Berlin Sans FB" pitchFamily="34" charset="0"/>
              </a:rPr>
              <a:t>Most likely to get mental </a:t>
            </a:r>
            <a:r>
              <a:rPr lang="en-US" sz="1800" dirty="0" smtClean="0">
                <a:latin typeface="Berlin Sans FB" pitchFamily="34" charset="0"/>
              </a:rPr>
              <a:t>illnesses</a:t>
            </a:r>
          </a:p>
          <a:p>
            <a:pPr lvl="1">
              <a:lnSpc>
                <a:spcPct val="80000"/>
              </a:lnSpc>
            </a:pPr>
            <a:r>
              <a:rPr lang="en-US" sz="1600" dirty="0" smtClean="0">
                <a:solidFill>
                  <a:srgbClr val="FF0000"/>
                </a:solidFill>
                <a:latin typeface="Berlin Sans FB" pitchFamily="34" charset="0"/>
              </a:rPr>
              <a:t>HIGH </a:t>
            </a:r>
            <a:r>
              <a:rPr lang="en-US" sz="1600" dirty="0">
                <a:solidFill>
                  <a:srgbClr val="FF0000"/>
                </a:solidFill>
                <a:latin typeface="Berlin Sans FB" pitchFamily="34" charset="0"/>
              </a:rPr>
              <a:t>genetic </a:t>
            </a:r>
            <a:r>
              <a:rPr lang="en-US" sz="1600" dirty="0" smtClean="0">
                <a:solidFill>
                  <a:srgbClr val="FF0000"/>
                </a:solidFill>
                <a:latin typeface="Berlin Sans FB" pitchFamily="34" charset="0"/>
              </a:rPr>
              <a:t>predisposition</a:t>
            </a:r>
          </a:p>
          <a:p>
            <a:pPr lvl="1">
              <a:lnSpc>
                <a:spcPct val="80000"/>
              </a:lnSpc>
            </a:pPr>
            <a:r>
              <a:rPr lang="en-US" sz="1600" dirty="0" smtClean="0">
                <a:solidFill>
                  <a:srgbClr val="FF0000"/>
                </a:solidFill>
                <a:latin typeface="Berlin Sans FB" pitchFamily="34" charset="0"/>
              </a:rPr>
              <a:t>HIGH </a:t>
            </a:r>
            <a:r>
              <a:rPr lang="en-US" sz="1600" dirty="0">
                <a:solidFill>
                  <a:srgbClr val="FF0000"/>
                </a:solidFill>
                <a:latin typeface="Berlin Sans FB" pitchFamily="34" charset="0"/>
              </a:rPr>
              <a:t>amount of stress</a:t>
            </a:r>
          </a:p>
          <a:p>
            <a:pPr>
              <a:lnSpc>
                <a:spcPct val="80000"/>
              </a:lnSpc>
            </a:pPr>
            <a:r>
              <a:rPr lang="en-US" sz="1800" dirty="0">
                <a:latin typeface="Berlin Sans FB" pitchFamily="34" charset="0"/>
              </a:rPr>
              <a:t>Least likely to get mental </a:t>
            </a:r>
            <a:r>
              <a:rPr lang="en-US" sz="1800" dirty="0" smtClean="0">
                <a:latin typeface="Berlin Sans FB" pitchFamily="34" charset="0"/>
              </a:rPr>
              <a:t>illnesses</a:t>
            </a:r>
          </a:p>
          <a:p>
            <a:pPr lvl="1">
              <a:lnSpc>
                <a:spcPct val="80000"/>
              </a:lnSpc>
            </a:pPr>
            <a:r>
              <a:rPr lang="en-US" sz="1600" dirty="0" smtClean="0">
                <a:solidFill>
                  <a:srgbClr val="00B050"/>
                </a:solidFill>
                <a:latin typeface="Berlin Sans FB" pitchFamily="34" charset="0"/>
              </a:rPr>
              <a:t>LOW </a:t>
            </a:r>
            <a:r>
              <a:rPr lang="en-US" sz="1600" dirty="0">
                <a:solidFill>
                  <a:srgbClr val="00B050"/>
                </a:solidFill>
                <a:latin typeface="Berlin Sans FB" pitchFamily="34" charset="0"/>
              </a:rPr>
              <a:t>genetic </a:t>
            </a:r>
            <a:r>
              <a:rPr lang="en-US" sz="1600" dirty="0" smtClean="0">
                <a:solidFill>
                  <a:srgbClr val="00B050"/>
                </a:solidFill>
                <a:latin typeface="Berlin Sans FB" pitchFamily="34" charset="0"/>
              </a:rPr>
              <a:t>predisposition</a:t>
            </a:r>
          </a:p>
          <a:p>
            <a:pPr lvl="1">
              <a:lnSpc>
                <a:spcPct val="80000"/>
              </a:lnSpc>
            </a:pPr>
            <a:r>
              <a:rPr lang="en-US" sz="1600" dirty="0" smtClean="0">
                <a:solidFill>
                  <a:srgbClr val="00B050"/>
                </a:solidFill>
                <a:latin typeface="Berlin Sans FB" pitchFamily="34" charset="0"/>
              </a:rPr>
              <a:t>LOW </a:t>
            </a:r>
            <a:r>
              <a:rPr lang="en-US" sz="1600" dirty="0">
                <a:solidFill>
                  <a:srgbClr val="00B050"/>
                </a:solidFill>
                <a:latin typeface="Berlin Sans FB" pitchFamily="34" charset="0"/>
              </a:rPr>
              <a:t>amount of stress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571472" y="1643050"/>
            <a:ext cx="8153400" cy="1585914"/>
          </a:xfrm>
        </p:spPr>
        <p:txBody>
          <a:bodyPr>
            <a:normAutofit/>
          </a:bodyPr>
          <a:lstStyle/>
          <a:p>
            <a:r>
              <a:rPr lang="en-US" sz="2000" dirty="0">
                <a:latin typeface="Berlin Sans FB" pitchFamily="34" charset="0"/>
              </a:rPr>
              <a:t>Consider biological, psychological, and social factors</a:t>
            </a:r>
          </a:p>
          <a:p>
            <a:r>
              <a:rPr lang="en-US" sz="2000" dirty="0">
                <a:latin typeface="Berlin Sans FB" pitchFamily="34" charset="0"/>
              </a:rPr>
              <a:t>Relationships are significant to health</a:t>
            </a:r>
          </a:p>
          <a:p>
            <a:r>
              <a:rPr lang="en-US" sz="2000" dirty="0">
                <a:latin typeface="Berlin Sans FB" pitchFamily="34" charset="0"/>
              </a:rPr>
              <a:t>Keep people healthy rather than wait to treat them when they become ill.</a:t>
            </a:r>
          </a:p>
        </p:txBody>
      </p:sp>
      <p:sp>
        <p:nvSpPr>
          <p:cNvPr id="21506" name="Title 1"/>
          <p:cNvSpPr>
            <a:spLocks noGrp="1"/>
          </p:cNvSpPr>
          <p:nvPr>
            <p:ph type="title"/>
          </p:nvPr>
        </p:nvSpPr>
        <p:spPr>
          <a:xfrm>
            <a:off x="642910" y="500042"/>
            <a:ext cx="8153400" cy="990600"/>
          </a:xfrm>
          <a:noFill/>
        </p:spPr>
        <p:txBody>
          <a:bodyPr>
            <a:normAutofit/>
          </a:bodyPr>
          <a:lstStyle/>
          <a:p>
            <a:pPr algn="ctr"/>
            <a:r>
              <a:rPr lang="en-US" sz="4400" dirty="0" smtClean="0">
                <a:solidFill>
                  <a:schemeClr val="accent2">
                    <a:lumMod val="75000"/>
                  </a:schemeClr>
                </a:solidFill>
                <a:latin typeface="Elephant" pitchFamily="18" charset="0"/>
              </a:rPr>
              <a:t>IMPLICATIONS</a:t>
            </a:r>
            <a:endParaRPr lang="en-US" sz="4400" dirty="0">
              <a:solidFill>
                <a:schemeClr val="accent2">
                  <a:lumMod val="75000"/>
                </a:schemeClr>
              </a:solidFill>
              <a:latin typeface="Elephant" pitchFamily="18" charset="0"/>
            </a:endParaRPr>
          </a:p>
        </p:txBody>
      </p:sp>
    </p:spTree>
    <p:extLst>
      <p:ext uri="{BB962C8B-B14F-4D97-AF65-F5344CB8AC3E}">
        <p14:creationId xmlns:p14="http://schemas.microsoft.com/office/powerpoint/2010/main" xmlns="" val="1676916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1000100" y="571480"/>
            <a:ext cx="7010400" cy="533400"/>
          </a:xfrm>
          <a:noFill/>
        </p:spPr>
        <p:txBody>
          <a:bodyPr>
            <a:noAutofit/>
          </a:bodyPr>
          <a:lstStyle/>
          <a:p>
            <a:pPr algn="ctr"/>
            <a:r>
              <a:rPr lang="en-US" sz="4400" dirty="0" smtClean="0">
                <a:solidFill>
                  <a:schemeClr val="accent1">
                    <a:lumMod val="50000"/>
                  </a:schemeClr>
                </a:solidFill>
                <a:effectLst/>
                <a:latin typeface="Berlin Sans FB" pitchFamily="34" charset="0"/>
              </a:rPr>
              <a:t>CONCLUSION</a:t>
            </a:r>
            <a:endParaRPr lang="en-US" sz="4400" dirty="0">
              <a:solidFill>
                <a:schemeClr val="accent1">
                  <a:lumMod val="50000"/>
                </a:schemeClr>
              </a:solidFill>
              <a:effectLst/>
              <a:latin typeface="Berlin Sans FB" pitchFamily="34" charset="0"/>
            </a:endParaRPr>
          </a:p>
        </p:txBody>
      </p:sp>
      <p:sp>
        <p:nvSpPr>
          <p:cNvPr id="79875" name="Rectangle 3"/>
          <p:cNvSpPr>
            <a:spLocks noGrp="1" noChangeArrowheads="1"/>
          </p:cNvSpPr>
          <p:nvPr>
            <p:ph idx="1"/>
          </p:nvPr>
        </p:nvSpPr>
        <p:spPr>
          <a:xfrm>
            <a:off x="857224" y="1142985"/>
            <a:ext cx="7643866" cy="2357454"/>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r>
              <a:rPr lang="en-US" sz="1800" dirty="0">
                <a:solidFill>
                  <a:schemeClr val="tx1"/>
                </a:solidFill>
                <a:latin typeface="Cambria Math" pitchFamily="18" charset="0"/>
                <a:ea typeface="Cambria Math" pitchFamily="18" charset="0"/>
              </a:rPr>
              <a:t>Stress (and coping model) can be categorized into </a:t>
            </a:r>
            <a:r>
              <a:rPr lang="en-US" sz="1800" b="1" dirty="0">
                <a:solidFill>
                  <a:schemeClr val="tx1"/>
                </a:solidFill>
                <a:latin typeface="Cambria Math" pitchFamily="18" charset="0"/>
                <a:ea typeface="Cambria Math" pitchFamily="18" charset="0"/>
              </a:rPr>
              <a:t>3 broad </a:t>
            </a:r>
            <a:r>
              <a:rPr lang="en-US" sz="1800" b="1" dirty="0" smtClean="0">
                <a:solidFill>
                  <a:schemeClr val="tx1"/>
                </a:solidFill>
                <a:latin typeface="Cambria Math" pitchFamily="18" charset="0"/>
                <a:ea typeface="Cambria Math" pitchFamily="18" charset="0"/>
              </a:rPr>
              <a:t>approach:</a:t>
            </a:r>
            <a:endParaRPr lang="en-US" sz="1800" b="1" dirty="0">
              <a:solidFill>
                <a:schemeClr val="tx1"/>
              </a:solidFill>
              <a:latin typeface="Cambria Math" pitchFamily="18" charset="0"/>
              <a:ea typeface="Cambria Math" pitchFamily="18" charset="0"/>
            </a:endParaRPr>
          </a:p>
          <a:p>
            <a:pPr>
              <a:buFont typeface="Wingdings" pitchFamily="2" charset="2"/>
              <a:buNone/>
            </a:pPr>
            <a:r>
              <a:rPr lang="en-US" sz="1800" dirty="0" smtClean="0">
                <a:solidFill>
                  <a:schemeClr val="tx1"/>
                </a:solidFill>
                <a:latin typeface="Cambria Math" pitchFamily="18" charset="0"/>
                <a:ea typeface="Cambria Math" pitchFamily="18" charset="0"/>
              </a:rPr>
              <a:t>	1.	Live events model (objective)</a:t>
            </a:r>
          </a:p>
          <a:p>
            <a:pPr>
              <a:buFont typeface="Wingdings" pitchFamily="2" charset="2"/>
              <a:buNone/>
            </a:pPr>
            <a:r>
              <a:rPr lang="en-US" sz="1800" dirty="0" smtClean="0">
                <a:solidFill>
                  <a:schemeClr val="tx1"/>
                </a:solidFill>
                <a:latin typeface="Cambria Math" pitchFamily="18" charset="0"/>
                <a:ea typeface="Cambria Math" pitchFamily="18" charset="0"/>
              </a:rPr>
              <a:t>	2.	Cognitive model (subjective)</a:t>
            </a:r>
          </a:p>
          <a:p>
            <a:pPr>
              <a:buFont typeface="Wingdings" pitchFamily="2" charset="2"/>
              <a:buNone/>
            </a:pPr>
            <a:r>
              <a:rPr lang="en-US" sz="1800" dirty="0" smtClean="0">
                <a:solidFill>
                  <a:schemeClr val="tx1"/>
                </a:solidFill>
                <a:latin typeface="Cambria Math" pitchFamily="18" charset="0"/>
                <a:ea typeface="Cambria Math" pitchFamily="18" charset="0"/>
              </a:rPr>
              <a:t>	3.	Stimulus model (interactional)</a:t>
            </a:r>
          </a:p>
          <a:p>
            <a:pPr>
              <a:buFont typeface="Wingdings" pitchFamily="2" charset="2"/>
              <a:buNone/>
            </a:pPr>
            <a:endParaRPr lang="en-US" sz="1800" dirty="0" smtClean="0">
              <a:solidFill>
                <a:schemeClr val="tx1"/>
              </a:solidFill>
              <a:latin typeface="Cambria Math" pitchFamily="18" charset="0"/>
              <a:ea typeface="Cambria Math" pitchFamily="18" charset="0"/>
            </a:endParaRPr>
          </a:p>
          <a:p>
            <a:r>
              <a:rPr lang="en-US" sz="1800" dirty="0" smtClean="0">
                <a:solidFill>
                  <a:schemeClr val="tx1"/>
                </a:solidFill>
                <a:latin typeface="Cambria Math" pitchFamily="18" charset="0"/>
                <a:ea typeface="Cambria Math" pitchFamily="18" charset="0"/>
              </a:rPr>
              <a:t>Phases</a:t>
            </a:r>
          </a:p>
          <a:p>
            <a:r>
              <a:rPr lang="en-US" sz="1800" dirty="0" smtClean="0">
                <a:solidFill>
                  <a:schemeClr val="tx1"/>
                </a:solidFill>
                <a:latin typeface="Cambria Math" pitchFamily="18" charset="0"/>
                <a:ea typeface="Cambria Math" pitchFamily="18" charset="0"/>
              </a:rPr>
              <a:t>Combination of model</a:t>
            </a:r>
            <a:endParaRPr lang="en-US" sz="1800" dirty="0">
              <a:solidFill>
                <a:schemeClr val="tx1"/>
              </a:solidFill>
              <a:latin typeface="Cambria Math" pitchFamily="18" charset="0"/>
              <a:ea typeface="Cambria Math" pitchFamily="18" charset="0"/>
            </a:endParaRPr>
          </a:p>
        </p:txBody>
      </p:sp>
      <p:sp>
        <p:nvSpPr>
          <p:cNvPr id="5" name="Title 1">
            <a:extLst>
              <a:ext uri="{FF2B5EF4-FFF2-40B4-BE49-F238E27FC236}">
                <a16:creationId xmlns:a16="http://schemas.microsoft.com/office/drawing/2014/main" xmlns="" id="{346225B5-90B8-4F7E-ADC9-59B0D2534884}"/>
              </a:ext>
            </a:extLst>
          </p:cNvPr>
          <p:cNvSpPr txBox="1">
            <a:spLocks/>
          </p:cNvSpPr>
          <p:nvPr/>
        </p:nvSpPr>
        <p:spPr>
          <a:xfrm>
            <a:off x="500034" y="4643446"/>
            <a:ext cx="8168640" cy="988227"/>
          </a:xfrm>
          <a:prstGeom prst="rect">
            <a:avLst/>
          </a:prstGeom>
          <a:noFill/>
          <a:ln>
            <a:noFill/>
          </a:ln>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uLnTx/>
                <a:uFillTx/>
                <a:latin typeface="Elephant" pitchFamily="18" charset="0"/>
                <a:ea typeface="+mj-ea"/>
                <a:cs typeface="+mj-cs"/>
              </a:rPr>
              <a:t>Lets reduce our stress!!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C00000"/>
                </a:solidFill>
                <a:latin typeface="Elephant" pitchFamily="18" charset="0"/>
                <a:ea typeface="+mj-ea"/>
                <a:cs typeface="+mj-cs"/>
              </a:rPr>
              <a:t>THE END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uLnTx/>
                <a:uFillTx/>
                <a:latin typeface="Elephant" pitchFamily="18" charset="0"/>
                <a:ea typeface="+mj-ea"/>
                <a:cs typeface="+mj-cs"/>
              </a:rPr>
              <a:t>THANK</a:t>
            </a:r>
            <a:r>
              <a:rPr kumimoji="0" lang="en-US" sz="2800" b="1" i="0" u="none" strike="noStrike" kern="1200" cap="none" spc="0" normalizeH="0" noProof="0" dirty="0" smtClean="0">
                <a:ln>
                  <a:noFill/>
                </a:ln>
                <a:solidFill>
                  <a:srgbClr val="C00000"/>
                </a:solidFill>
                <a:uLnTx/>
                <a:uFillTx/>
                <a:latin typeface="Elephant" pitchFamily="18" charset="0"/>
                <a:ea typeface="+mj-ea"/>
                <a:cs typeface="+mj-cs"/>
              </a:rPr>
              <a:t> YOU</a:t>
            </a:r>
            <a:endParaRPr kumimoji="0" lang="en-MY" sz="2800" b="1" i="0" u="none" strike="noStrike" kern="1200" cap="none" spc="0" normalizeH="0" baseline="0" noProof="0" dirty="0">
              <a:ln>
                <a:noFill/>
              </a:ln>
              <a:solidFill>
                <a:srgbClr val="C00000"/>
              </a:solidFill>
              <a:uLnTx/>
              <a:uFillTx/>
              <a:latin typeface="Elephant" pitchFamily="18" charset="0"/>
              <a:ea typeface="+mj-ea"/>
              <a:cs typeface="+mj-cs"/>
            </a:endParaRPr>
          </a:p>
        </p:txBody>
      </p:sp>
      <p:pic>
        <p:nvPicPr>
          <p:cNvPr id="6" name="Content Placeholder 5">
            <a:extLst>
              <a:ext uri="{FF2B5EF4-FFF2-40B4-BE49-F238E27FC236}">
                <a16:creationId xmlns:a16="http://schemas.microsoft.com/office/drawing/2014/main" xmlns="" id="{FD0C7FA6-E8AA-4A15-9BAE-5704615EE7F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16" y="4429132"/>
            <a:ext cx="1436046" cy="1139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428604"/>
            <a:ext cx="8229600" cy="561996"/>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Berlin Sans FB" pitchFamily="34" charset="0"/>
              </a:rPr>
              <a:t>SUBJECTIVE-COGNITIVE APPRAISAL MODEL</a:t>
            </a:r>
            <a:endParaRPr lang="en-US" sz="2800" b="1" dirty="0">
              <a:solidFill>
                <a:schemeClr val="tx1"/>
              </a:solidFill>
              <a:latin typeface="Berlin Sans FB" pitchFamily="34" charset="0"/>
            </a:endParaRPr>
          </a:p>
        </p:txBody>
      </p:sp>
      <p:sp>
        <p:nvSpPr>
          <p:cNvPr id="22532" name="Rectangle 4"/>
          <p:cNvSpPr>
            <a:spLocks noChangeArrowheads="1"/>
          </p:cNvSpPr>
          <p:nvPr/>
        </p:nvSpPr>
        <p:spPr bwMode="auto">
          <a:xfrm>
            <a:off x="762000" y="2971800"/>
            <a:ext cx="1676400" cy="76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dirty="0">
                <a:solidFill>
                  <a:schemeClr val="tx1"/>
                </a:solidFill>
              </a:rPr>
              <a:t>STRESSOR</a:t>
            </a:r>
          </a:p>
        </p:txBody>
      </p:sp>
      <p:sp>
        <p:nvSpPr>
          <p:cNvPr id="22533" name="Rectangle 5"/>
          <p:cNvSpPr>
            <a:spLocks noChangeArrowheads="1"/>
          </p:cNvSpPr>
          <p:nvPr/>
        </p:nvSpPr>
        <p:spPr bwMode="auto">
          <a:xfrm>
            <a:off x="3276600" y="2743200"/>
            <a:ext cx="1981200" cy="1524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dirty="0">
                <a:solidFill>
                  <a:schemeClr val="tx1"/>
                </a:solidFill>
              </a:rPr>
              <a:t>SUBJECTIVE</a:t>
            </a:r>
          </a:p>
          <a:p>
            <a:pPr algn="ctr"/>
            <a:r>
              <a:rPr lang="en-US" dirty="0">
                <a:solidFill>
                  <a:schemeClr val="tx1"/>
                </a:solidFill>
              </a:rPr>
              <a:t>COGNITIVE</a:t>
            </a:r>
          </a:p>
          <a:p>
            <a:pPr algn="ctr"/>
            <a:r>
              <a:rPr lang="en-US" dirty="0">
                <a:solidFill>
                  <a:schemeClr val="tx1"/>
                </a:solidFill>
              </a:rPr>
              <a:t>APPRAISAL</a:t>
            </a:r>
          </a:p>
        </p:txBody>
      </p:sp>
      <p:sp>
        <p:nvSpPr>
          <p:cNvPr id="22534" name="Rectangle 6"/>
          <p:cNvSpPr>
            <a:spLocks noChangeArrowheads="1"/>
          </p:cNvSpPr>
          <p:nvPr/>
        </p:nvSpPr>
        <p:spPr bwMode="auto">
          <a:xfrm>
            <a:off x="6172200" y="1600200"/>
            <a:ext cx="1981200" cy="838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dirty="0">
                <a:solidFill>
                  <a:schemeClr val="tx1"/>
                </a:solidFill>
              </a:rPr>
              <a:t>EMOTIONAL </a:t>
            </a:r>
          </a:p>
          <a:p>
            <a:pPr algn="ctr"/>
            <a:r>
              <a:rPr lang="en-US" dirty="0">
                <a:solidFill>
                  <a:schemeClr val="tx1"/>
                </a:solidFill>
              </a:rPr>
              <a:t>RESPONSE</a:t>
            </a:r>
          </a:p>
        </p:txBody>
      </p:sp>
      <p:sp>
        <p:nvSpPr>
          <p:cNvPr id="22535" name="Rectangle 7"/>
          <p:cNvSpPr>
            <a:spLocks noChangeArrowheads="1"/>
          </p:cNvSpPr>
          <p:nvPr/>
        </p:nvSpPr>
        <p:spPr bwMode="auto">
          <a:xfrm>
            <a:off x="6172200" y="3048000"/>
            <a:ext cx="1981200" cy="914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dirty="0">
                <a:solidFill>
                  <a:schemeClr val="tx1"/>
                </a:solidFill>
              </a:rPr>
              <a:t>PHYSIOLOGICAL</a:t>
            </a:r>
          </a:p>
          <a:p>
            <a:pPr algn="ctr"/>
            <a:r>
              <a:rPr lang="en-US" dirty="0">
                <a:solidFill>
                  <a:schemeClr val="tx1"/>
                </a:solidFill>
              </a:rPr>
              <a:t>RESPONSE</a:t>
            </a:r>
          </a:p>
        </p:txBody>
      </p:sp>
      <p:sp>
        <p:nvSpPr>
          <p:cNvPr id="22536" name="Rectangle 8"/>
          <p:cNvSpPr>
            <a:spLocks noChangeArrowheads="1"/>
          </p:cNvSpPr>
          <p:nvPr/>
        </p:nvSpPr>
        <p:spPr bwMode="auto">
          <a:xfrm>
            <a:off x="6143636" y="4643446"/>
            <a:ext cx="1981200" cy="838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dirty="0">
                <a:solidFill>
                  <a:schemeClr val="tx1"/>
                </a:solidFill>
              </a:rPr>
              <a:t>BEHAVIORAL</a:t>
            </a:r>
          </a:p>
          <a:p>
            <a:pPr algn="ctr"/>
            <a:r>
              <a:rPr lang="en-US" dirty="0">
                <a:solidFill>
                  <a:schemeClr val="tx1"/>
                </a:solidFill>
              </a:rPr>
              <a:t>RESPONSE</a:t>
            </a:r>
          </a:p>
        </p:txBody>
      </p:sp>
      <p:sp>
        <p:nvSpPr>
          <p:cNvPr id="22541" name="Line 13"/>
          <p:cNvSpPr>
            <a:spLocks noChangeShapeType="1"/>
          </p:cNvSpPr>
          <p:nvPr/>
        </p:nvSpPr>
        <p:spPr bwMode="auto">
          <a:xfrm>
            <a:off x="4343400" y="5105400"/>
            <a:ext cx="1676400" cy="0"/>
          </a:xfrm>
          <a:prstGeom prst="line">
            <a:avLst/>
          </a:prstGeom>
          <a:noFill/>
          <a:ln w="9525">
            <a:solidFill>
              <a:schemeClr val="tx1"/>
            </a:solidFill>
            <a:round/>
            <a:headEnd/>
            <a:tailEnd type="triangle" w="med" len="med"/>
          </a:ln>
          <a:effectLst/>
        </p:spPr>
        <p:txBody>
          <a:bodyPr/>
          <a:lstStyle/>
          <a:p>
            <a:endParaRPr lang="en-US"/>
          </a:p>
        </p:txBody>
      </p:sp>
      <p:sp>
        <p:nvSpPr>
          <p:cNvPr id="22542" name="Line 14"/>
          <p:cNvSpPr>
            <a:spLocks noChangeShapeType="1"/>
          </p:cNvSpPr>
          <p:nvPr/>
        </p:nvSpPr>
        <p:spPr bwMode="auto">
          <a:xfrm>
            <a:off x="5334000" y="3505200"/>
            <a:ext cx="685800" cy="0"/>
          </a:xfrm>
          <a:prstGeom prst="line">
            <a:avLst/>
          </a:prstGeom>
          <a:noFill/>
          <a:ln w="9525">
            <a:solidFill>
              <a:schemeClr val="tx1"/>
            </a:solidFill>
            <a:round/>
            <a:headEnd/>
            <a:tailEnd type="triangle" w="med" len="med"/>
          </a:ln>
          <a:effectLst/>
        </p:spPr>
        <p:txBody>
          <a:bodyPr/>
          <a:lstStyle/>
          <a:p>
            <a:endParaRPr lang="en-US"/>
          </a:p>
        </p:txBody>
      </p:sp>
      <p:sp>
        <p:nvSpPr>
          <p:cNvPr id="22543" name="Line 15"/>
          <p:cNvSpPr>
            <a:spLocks noChangeShapeType="1"/>
          </p:cNvSpPr>
          <p:nvPr/>
        </p:nvSpPr>
        <p:spPr bwMode="auto">
          <a:xfrm>
            <a:off x="4267200" y="2057400"/>
            <a:ext cx="1676400" cy="0"/>
          </a:xfrm>
          <a:prstGeom prst="line">
            <a:avLst/>
          </a:prstGeom>
          <a:noFill/>
          <a:ln w="9525">
            <a:solidFill>
              <a:schemeClr val="tx1"/>
            </a:solidFill>
            <a:round/>
            <a:headEnd/>
            <a:tailEnd type="triangle" w="med" len="med"/>
          </a:ln>
          <a:effectLst/>
        </p:spPr>
        <p:txBody>
          <a:bodyPr/>
          <a:lstStyle/>
          <a:p>
            <a:endParaRPr lang="en-US"/>
          </a:p>
        </p:txBody>
      </p:sp>
      <p:sp>
        <p:nvSpPr>
          <p:cNvPr id="22544" name="Line 16"/>
          <p:cNvSpPr>
            <a:spLocks noChangeShapeType="1"/>
          </p:cNvSpPr>
          <p:nvPr/>
        </p:nvSpPr>
        <p:spPr bwMode="auto">
          <a:xfrm>
            <a:off x="4343400" y="4267200"/>
            <a:ext cx="0" cy="838200"/>
          </a:xfrm>
          <a:prstGeom prst="line">
            <a:avLst/>
          </a:prstGeom>
          <a:noFill/>
          <a:ln w="9525">
            <a:solidFill>
              <a:schemeClr val="tx1"/>
            </a:solidFill>
            <a:round/>
            <a:headEnd/>
            <a:tailEnd/>
          </a:ln>
          <a:effectLst/>
        </p:spPr>
        <p:txBody>
          <a:bodyPr/>
          <a:lstStyle/>
          <a:p>
            <a:endParaRPr lang="en-US"/>
          </a:p>
        </p:txBody>
      </p:sp>
      <p:sp>
        <p:nvSpPr>
          <p:cNvPr id="22545" name="Line 17"/>
          <p:cNvSpPr>
            <a:spLocks noChangeShapeType="1"/>
          </p:cNvSpPr>
          <p:nvPr/>
        </p:nvSpPr>
        <p:spPr bwMode="auto">
          <a:xfrm>
            <a:off x="4267200" y="2057400"/>
            <a:ext cx="0" cy="685800"/>
          </a:xfrm>
          <a:prstGeom prst="line">
            <a:avLst/>
          </a:prstGeom>
          <a:noFill/>
          <a:ln w="9525">
            <a:solidFill>
              <a:schemeClr val="tx1"/>
            </a:solidFill>
            <a:round/>
            <a:headEnd/>
            <a:tailEnd/>
          </a:ln>
          <a:effectLst/>
        </p:spPr>
        <p:txBody>
          <a:bodyPr/>
          <a:lstStyle/>
          <a:p>
            <a:endParaRPr lang="en-US"/>
          </a:p>
        </p:txBody>
      </p:sp>
      <p:sp>
        <p:nvSpPr>
          <p:cNvPr id="22546" name="Line 18"/>
          <p:cNvSpPr>
            <a:spLocks noChangeShapeType="1"/>
          </p:cNvSpPr>
          <p:nvPr/>
        </p:nvSpPr>
        <p:spPr bwMode="auto">
          <a:xfrm>
            <a:off x="2514600" y="3352800"/>
            <a:ext cx="685800" cy="0"/>
          </a:xfrm>
          <a:prstGeom prst="line">
            <a:avLst/>
          </a:prstGeom>
          <a:noFill/>
          <a:ln w="28575">
            <a:solidFill>
              <a:schemeClr val="tx1"/>
            </a:solidFill>
            <a:round/>
            <a:headEnd/>
            <a:tailEnd type="triangle" w="med" len="med"/>
          </a:ln>
          <a:effec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42844" y="1600200"/>
            <a:ext cx="2371756" cy="411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en-US" sz="1600" b="1" dirty="0" smtClean="0"/>
              <a:t>POTENTIALLY </a:t>
            </a:r>
          </a:p>
          <a:p>
            <a:r>
              <a:rPr lang="en-US" sz="1600" b="1" dirty="0" smtClean="0"/>
              <a:t>STRESSFUL </a:t>
            </a:r>
            <a:endParaRPr lang="en-US" sz="1600" b="1" dirty="0"/>
          </a:p>
          <a:p>
            <a:r>
              <a:rPr lang="en-US" sz="1600" b="1" dirty="0"/>
              <a:t>OBJECTIVE</a:t>
            </a:r>
          </a:p>
          <a:p>
            <a:r>
              <a:rPr lang="en-US" sz="1600" b="1" dirty="0"/>
              <a:t>EVENT</a:t>
            </a:r>
          </a:p>
          <a:p>
            <a:endParaRPr lang="en-US" sz="1600" u="sng" dirty="0"/>
          </a:p>
          <a:p>
            <a:endParaRPr lang="en-US" sz="1600" dirty="0"/>
          </a:p>
          <a:p>
            <a:r>
              <a:rPr lang="en-US" sz="1600" dirty="0"/>
              <a:t>A major exam, </a:t>
            </a:r>
          </a:p>
          <a:p>
            <a:r>
              <a:rPr lang="en-US" sz="1600" dirty="0"/>
              <a:t>a big date, trouble with</a:t>
            </a:r>
          </a:p>
          <a:p>
            <a:r>
              <a:rPr lang="en-US" sz="1600" dirty="0"/>
              <a:t>The boss, or financial</a:t>
            </a:r>
          </a:p>
          <a:p>
            <a:r>
              <a:rPr lang="en-US" sz="1600" dirty="0"/>
              <a:t>Setback, which may </a:t>
            </a:r>
          </a:p>
          <a:p>
            <a:r>
              <a:rPr lang="en-US" sz="1600" dirty="0"/>
              <a:t>lead to frustration,</a:t>
            </a:r>
          </a:p>
          <a:p>
            <a:r>
              <a:rPr lang="en-US" sz="1600" dirty="0"/>
              <a:t>Conflict, change, or </a:t>
            </a:r>
          </a:p>
          <a:p>
            <a:r>
              <a:rPr lang="en-US" sz="1600" dirty="0"/>
              <a:t>pressure</a:t>
            </a:r>
          </a:p>
        </p:txBody>
      </p:sp>
      <p:sp>
        <p:nvSpPr>
          <p:cNvPr id="23557" name="Rectangle 5"/>
          <p:cNvSpPr>
            <a:spLocks noChangeArrowheads="1"/>
          </p:cNvSpPr>
          <p:nvPr/>
        </p:nvSpPr>
        <p:spPr bwMode="auto">
          <a:xfrm>
            <a:off x="3143240" y="1676400"/>
            <a:ext cx="2428892" cy="4038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en-US" sz="1600" b="1" dirty="0"/>
              <a:t>SUBJECTIVE </a:t>
            </a:r>
          </a:p>
          <a:p>
            <a:r>
              <a:rPr lang="en-US" sz="1600" b="1" dirty="0"/>
              <a:t>COGNITIVE </a:t>
            </a:r>
          </a:p>
          <a:p>
            <a:r>
              <a:rPr lang="en-US" sz="1600" b="1" dirty="0"/>
              <a:t>APPRAISAL</a:t>
            </a:r>
          </a:p>
          <a:p>
            <a:endParaRPr lang="en-US" sz="1600" dirty="0"/>
          </a:p>
          <a:p>
            <a:endParaRPr lang="en-US" sz="1600" dirty="0"/>
          </a:p>
          <a:p>
            <a:r>
              <a:rPr lang="en-US" sz="1600" dirty="0"/>
              <a:t>Personalized perceptions </a:t>
            </a:r>
          </a:p>
          <a:p>
            <a:r>
              <a:rPr lang="en-US" sz="1600" dirty="0"/>
              <a:t>of threat, </a:t>
            </a:r>
            <a:r>
              <a:rPr lang="en-US" sz="1600" b="1" dirty="0"/>
              <a:t>which</a:t>
            </a:r>
            <a:r>
              <a:rPr lang="en-US" sz="1600" dirty="0"/>
              <a:t> are </a:t>
            </a:r>
          </a:p>
          <a:p>
            <a:r>
              <a:rPr lang="en-US" sz="1600" dirty="0"/>
              <a:t>Influenced by familiarity</a:t>
            </a:r>
          </a:p>
          <a:p>
            <a:r>
              <a:rPr lang="en-US" sz="1600" dirty="0"/>
              <a:t> with the event, its </a:t>
            </a:r>
          </a:p>
          <a:p>
            <a:r>
              <a:rPr lang="en-US" sz="1600" dirty="0"/>
              <a:t>Controllability , its</a:t>
            </a:r>
          </a:p>
          <a:p>
            <a:r>
              <a:rPr lang="en-US" sz="1600" dirty="0"/>
              <a:t> predictability, and so on</a:t>
            </a:r>
          </a:p>
        </p:txBody>
      </p:sp>
      <p:sp>
        <p:nvSpPr>
          <p:cNvPr id="23558" name="Rectangle 6"/>
          <p:cNvSpPr>
            <a:spLocks noChangeArrowheads="1"/>
          </p:cNvSpPr>
          <p:nvPr/>
        </p:nvSpPr>
        <p:spPr bwMode="auto">
          <a:xfrm>
            <a:off x="6172200" y="1524000"/>
            <a:ext cx="2362200" cy="1066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1600" b="1" i="1" dirty="0"/>
              <a:t>Emotional </a:t>
            </a:r>
          </a:p>
          <a:p>
            <a:r>
              <a:rPr lang="en-US" sz="1600" b="1" i="1" dirty="0"/>
              <a:t>Response</a:t>
            </a:r>
          </a:p>
          <a:p>
            <a:r>
              <a:rPr lang="en-US" sz="1600" dirty="0"/>
              <a:t>Annoyance, anger,</a:t>
            </a:r>
          </a:p>
          <a:p>
            <a:r>
              <a:rPr lang="en-US" sz="1600" dirty="0"/>
              <a:t>anxiety, fear</a:t>
            </a:r>
          </a:p>
        </p:txBody>
      </p:sp>
      <p:sp>
        <p:nvSpPr>
          <p:cNvPr id="23559" name="Rectangle 7"/>
          <p:cNvSpPr>
            <a:spLocks noChangeArrowheads="1"/>
          </p:cNvSpPr>
          <p:nvPr/>
        </p:nvSpPr>
        <p:spPr bwMode="auto">
          <a:xfrm>
            <a:off x="6172200" y="2743200"/>
            <a:ext cx="2362200" cy="1219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1600" b="1" i="1" dirty="0"/>
              <a:t>Physiological</a:t>
            </a:r>
          </a:p>
          <a:p>
            <a:r>
              <a:rPr lang="en-US" sz="1600" b="1" i="1" dirty="0"/>
              <a:t>Response</a:t>
            </a:r>
          </a:p>
          <a:p>
            <a:r>
              <a:rPr lang="en-US" sz="1600" dirty="0"/>
              <a:t>Autonomic arousal</a:t>
            </a:r>
          </a:p>
          <a:p>
            <a:r>
              <a:rPr lang="en-US" sz="1600" dirty="0"/>
              <a:t>Hormonal fluctuations</a:t>
            </a:r>
          </a:p>
        </p:txBody>
      </p:sp>
      <p:sp>
        <p:nvSpPr>
          <p:cNvPr id="23560" name="Rectangle 8"/>
          <p:cNvSpPr>
            <a:spLocks noChangeArrowheads="1"/>
          </p:cNvSpPr>
          <p:nvPr/>
        </p:nvSpPr>
        <p:spPr bwMode="auto">
          <a:xfrm>
            <a:off x="6172200" y="4114800"/>
            <a:ext cx="2362200" cy="1600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1600" b="1" i="1" dirty="0"/>
              <a:t>Behavioral </a:t>
            </a:r>
          </a:p>
          <a:p>
            <a:r>
              <a:rPr lang="en-US" sz="1600" b="1" i="1" dirty="0"/>
              <a:t>Response</a:t>
            </a:r>
          </a:p>
          <a:p>
            <a:r>
              <a:rPr lang="en-US" sz="1600" dirty="0"/>
              <a:t>Coping efforts, such as </a:t>
            </a:r>
          </a:p>
          <a:p>
            <a:r>
              <a:rPr lang="en-US" sz="1600" dirty="0"/>
              <a:t>Blaming oneself, seeking</a:t>
            </a:r>
          </a:p>
          <a:p>
            <a:r>
              <a:rPr lang="en-US" sz="1600" dirty="0"/>
              <a:t>Help, solving problems</a:t>
            </a:r>
          </a:p>
        </p:txBody>
      </p:sp>
      <p:sp>
        <p:nvSpPr>
          <p:cNvPr id="23561" name="AutoShape 9"/>
          <p:cNvSpPr>
            <a:spLocks noChangeArrowheads="1"/>
          </p:cNvSpPr>
          <p:nvPr/>
        </p:nvSpPr>
        <p:spPr bwMode="auto">
          <a:xfrm>
            <a:off x="2667000" y="3286124"/>
            <a:ext cx="381000" cy="285752"/>
          </a:xfrm>
          <a:prstGeom prst="notched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23562" name="AutoShape 10"/>
          <p:cNvSpPr>
            <a:spLocks noChangeArrowheads="1"/>
          </p:cNvSpPr>
          <p:nvPr/>
        </p:nvSpPr>
        <p:spPr bwMode="auto">
          <a:xfrm>
            <a:off x="5643570" y="4572008"/>
            <a:ext cx="381000" cy="319078"/>
          </a:xfrm>
          <a:prstGeom prst="notched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23563" name="AutoShape 11"/>
          <p:cNvSpPr>
            <a:spLocks noChangeArrowheads="1"/>
          </p:cNvSpPr>
          <p:nvPr/>
        </p:nvSpPr>
        <p:spPr bwMode="auto">
          <a:xfrm>
            <a:off x="5643570" y="3214686"/>
            <a:ext cx="381000" cy="304800"/>
          </a:xfrm>
          <a:prstGeom prst="notched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23564" name="AutoShape 12"/>
          <p:cNvSpPr>
            <a:spLocks noChangeArrowheads="1"/>
          </p:cNvSpPr>
          <p:nvPr/>
        </p:nvSpPr>
        <p:spPr bwMode="auto">
          <a:xfrm>
            <a:off x="5643570" y="1928802"/>
            <a:ext cx="381000" cy="295284"/>
          </a:xfrm>
          <a:prstGeom prst="notched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Rectangle 2"/>
          <p:cNvSpPr>
            <a:spLocks noGrp="1" noRot="1" noChangeArrowheads="1"/>
          </p:cNvSpPr>
          <p:nvPr>
            <p:ph type="title"/>
          </p:nvPr>
        </p:nvSpPr>
        <p:spPr>
          <a:xfrm>
            <a:off x="4143372" y="214290"/>
            <a:ext cx="4872014" cy="419120"/>
          </a:xfrm>
          <a:solidFill>
            <a:schemeClr val="accent3">
              <a:lumMod val="60000"/>
              <a:lumOff val="40000"/>
            </a:schemeClr>
          </a:solidFill>
        </p:spPr>
        <p:txBody>
          <a:bodyPr>
            <a:noAutofit/>
          </a:bodyPr>
          <a:lstStyle/>
          <a:p>
            <a:pPr algn="r"/>
            <a:r>
              <a:rPr lang="en-US" sz="2800" b="0" dirty="0" smtClean="0">
                <a:solidFill>
                  <a:schemeClr val="tx1"/>
                </a:solidFill>
                <a:latin typeface="Algerian" pitchFamily="82" charset="0"/>
              </a:rPr>
              <a:t>CONT </a:t>
            </a:r>
            <a:r>
              <a:rPr lang="en-US" sz="1400" b="0" dirty="0" smtClean="0">
                <a:solidFill>
                  <a:schemeClr val="tx1"/>
                </a:solidFill>
                <a:latin typeface="Algerian" pitchFamily="82" charset="0"/>
              </a:rPr>
              <a:t>(Subjective-Cognitive </a:t>
            </a:r>
            <a:r>
              <a:rPr lang="en-US" sz="1400" b="0" dirty="0">
                <a:solidFill>
                  <a:schemeClr val="tx1"/>
                </a:solidFill>
                <a:latin typeface="Algerian" pitchFamily="82" charset="0"/>
              </a:rPr>
              <a:t>Appraisal </a:t>
            </a:r>
            <a:r>
              <a:rPr lang="en-US" sz="1400" b="0" dirty="0" smtClean="0">
                <a:solidFill>
                  <a:schemeClr val="tx1"/>
                </a:solidFill>
                <a:latin typeface="Algerian" pitchFamily="82" charset="0"/>
              </a:rPr>
              <a:t>Model)…</a:t>
            </a:r>
            <a:endParaRPr lang="en-US" sz="2800" b="0" dirty="0">
              <a:solidFill>
                <a:schemeClr val="tx1"/>
              </a:solidFill>
              <a:latin typeface="Algerian" pitchFamily="82" charset="0"/>
            </a:endParaRPr>
          </a:p>
        </p:txBody>
      </p:sp>
    </p:spTree>
    <p:extLst>
      <p:ext uri="{BB962C8B-B14F-4D97-AF65-F5344CB8AC3E}">
        <p14:creationId xmlns:p14="http://schemas.microsoft.com/office/powerpoint/2010/main" xmlns="" val="36899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274638"/>
            <a:ext cx="8229600" cy="792162"/>
          </a:xfrm>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b="1" dirty="0">
                <a:solidFill>
                  <a:schemeClr val="tx1"/>
                </a:solidFill>
                <a:latin typeface="Berlin Sans FB" pitchFamily="34" charset="0"/>
              </a:rPr>
              <a:t>HANS SELYE’S MODEL : GAS</a:t>
            </a:r>
          </a:p>
        </p:txBody>
      </p:sp>
      <p:sp>
        <p:nvSpPr>
          <p:cNvPr id="12291" name="Rectangle 3"/>
          <p:cNvSpPr>
            <a:spLocks noGrp="1" noChangeArrowheads="1"/>
          </p:cNvSpPr>
          <p:nvPr>
            <p:ph sz="quarter" idx="1"/>
          </p:nvPr>
        </p:nvSpPr>
        <p:spPr>
          <a:xfrm>
            <a:off x="285720" y="1571612"/>
            <a:ext cx="8572560" cy="5072098"/>
          </a:xfrm>
        </p:spPr>
        <p:txBody>
          <a:bodyPr>
            <a:normAutofit/>
          </a:bodyPr>
          <a:lstStyle/>
          <a:p>
            <a:pPr algn="just"/>
            <a:r>
              <a:rPr lang="en-MY" sz="1400" dirty="0" smtClean="0"/>
              <a:t>GAS is the three-stage process that describes the physiological changes the body goes through when under stress. </a:t>
            </a:r>
          </a:p>
          <a:p>
            <a:pPr algn="just"/>
            <a:r>
              <a:rPr lang="en-MY" sz="1400" dirty="0" smtClean="0"/>
              <a:t>Hans </a:t>
            </a:r>
            <a:r>
              <a:rPr lang="en-MY" sz="1400" dirty="0" err="1" smtClean="0"/>
              <a:t>Selye</a:t>
            </a:r>
            <a:r>
              <a:rPr lang="en-MY" sz="1400" dirty="0" smtClean="0"/>
              <a:t>, a medical doctor and researcher, came up with the theory of </a:t>
            </a:r>
            <a:r>
              <a:rPr lang="en-US" sz="1400" b="1" dirty="0" smtClean="0">
                <a:solidFill>
                  <a:srgbClr val="7030A0"/>
                </a:solidFill>
              </a:rPr>
              <a:t>General Adaption Syndrome or </a:t>
            </a:r>
            <a:r>
              <a:rPr lang="en-US" sz="1400" b="1" dirty="0" smtClean="0">
                <a:solidFill>
                  <a:srgbClr val="7030A0"/>
                </a:solidFill>
              </a:rPr>
              <a:t>GAS</a:t>
            </a:r>
          </a:p>
          <a:p>
            <a:pPr algn="just">
              <a:buNone/>
            </a:pPr>
            <a:endParaRPr lang="en-US" sz="1400" dirty="0" smtClean="0">
              <a:solidFill>
                <a:srgbClr val="7030A0"/>
              </a:solidFill>
            </a:endParaRPr>
          </a:p>
          <a:p>
            <a:pPr algn="just"/>
            <a:r>
              <a:rPr lang="en-US" sz="1400" dirty="0" smtClean="0"/>
              <a:t>It is split into three stages: </a:t>
            </a:r>
          </a:p>
          <a:p>
            <a:pPr marL="342900" indent="-342900" algn="just">
              <a:buFont typeface="+mj-lt"/>
              <a:buAutoNum type="arabicPeriod"/>
            </a:pPr>
            <a:r>
              <a:rPr lang="en-US" sz="1400" dirty="0" smtClean="0"/>
              <a:t>The </a:t>
            </a:r>
            <a:r>
              <a:rPr lang="en-US" sz="1400" dirty="0"/>
              <a:t>first stage  is the </a:t>
            </a:r>
            <a:r>
              <a:rPr lang="en-US" sz="1400" b="1" u="sng" dirty="0" smtClean="0"/>
              <a:t>ALARM </a:t>
            </a:r>
            <a:r>
              <a:rPr lang="en-US" sz="1400" b="1" u="sng" dirty="0" smtClean="0"/>
              <a:t>STAGE</a:t>
            </a:r>
            <a:endParaRPr lang="en-US" sz="1400" b="1" u="sng" dirty="0" smtClean="0"/>
          </a:p>
          <a:p>
            <a:pPr marL="342900" indent="-342900" algn="just">
              <a:buFont typeface="+mj-lt"/>
              <a:buAutoNum type="arabicPeriod"/>
            </a:pPr>
            <a:r>
              <a:rPr lang="en-US" sz="1400" dirty="0" smtClean="0">
                <a:solidFill>
                  <a:schemeClr val="tx1"/>
                </a:solidFill>
              </a:rPr>
              <a:t>The </a:t>
            </a:r>
            <a:r>
              <a:rPr lang="en-US" sz="1400" dirty="0" smtClean="0">
                <a:solidFill>
                  <a:schemeClr val="tx1"/>
                </a:solidFill>
              </a:rPr>
              <a:t>second stage is the </a:t>
            </a:r>
            <a:r>
              <a:rPr lang="en-US" sz="1400" b="1" u="sng" dirty="0" smtClean="0">
                <a:solidFill>
                  <a:schemeClr val="tx1"/>
                </a:solidFill>
              </a:rPr>
              <a:t>RESISTANCE STAGE</a:t>
            </a:r>
            <a:r>
              <a:rPr lang="en-US" sz="1400" b="1" dirty="0" smtClean="0">
                <a:solidFill>
                  <a:schemeClr val="tx1"/>
                </a:solidFill>
              </a:rPr>
              <a:t> </a:t>
            </a:r>
            <a:r>
              <a:rPr lang="en-US" sz="1400" dirty="0" smtClean="0">
                <a:solidFill>
                  <a:schemeClr val="tx1"/>
                </a:solidFill>
              </a:rPr>
              <a:t>where the body focuses its resources to battle the </a:t>
            </a:r>
            <a:r>
              <a:rPr lang="en-US" sz="1400" dirty="0" smtClean="0">
                <a:solidFill>
                  <a:schemeClr val="tx1"/>
                </a:solidFill>
              </a:rPr>
              <a:t>stressor.</a:t>
            </a:r>
          </a:p>
          <a:p>
            <a:pPr marL="342900" indent="-342900" algn="just">
              <a:buFont typeface="+mj-lt"/>
              <a:buAutoNum type="arabicPeriod"/>
            </a:pPr>
            <a:r>
              <a:rPr lang="en-US" sz="1400" dirty="0" smtClean="0">
                <a:solidFill>
                  <a:schemeClr val="tx1"/>
                </a:solidFill>
              </a:rPr>
              <a:t>The </a:t>
            </a:r>
            <a:r>
              <a:rPr lang="en-US" sz="1400" dirty="0" smtClean="0">
                <a:solidFill>
                  <a:schemeClr val="tx1"/>
                </a:solidFill>
              </a:rPr>
              <a:t>final stage is the </a:t>
            </a:r>
            <a:r>
              <a:rPr lang="en-US" sz="1400" b="1" u="sng" dirty="0" smtClean="0">
                <a:solidFill>
                  <a:schemeClr val="tx1"/>
                </a:solidFill>
              </a:rPr>
              <a:t>EXHAUSTION STAGE</a:t>
            </a:r>
            <a:r>
              <a:rPr lang="en-US" sz="1400" dirty="0" smtClean="0">
                <a:solidFill>
                  <a:schemeClr val="tx1"/>
                </a:solidFill>
              </a:rPr>
              <a:t>, where the body can no longer resist the </a:t>
            </a:r>
            <a:r>
              <a:rPr lang="en-US" sz="1400" dirty="0" smtClean="0">
                <a:solidFill>
                  <a:schemeClr val="tx1"/>
                </a:solidFill>
              </a:rPr>
              <a:t>stressor.</a:t>
            </a:r>
          </a:p>
          <a:p>
            <a:pPr marL="548640" lvl="2" algn="just">
              <a:lnSpc>
                <a:spcPct val="90000"/>
              </a:lnSpc>
              <a:buClr>
                <a:schemeClr val="accent1"/>
              </a:buClr>
              <a:buSzPct val="85000"/>
              <a:buFont typeface="Wingdings 2"/>
              <a:buChar char=""/>
            </a:pPr>
            <a:r>
              <a:rPr lang="en-MY" sz="1200" dirty="0" smtClean="0">
                <a:solidFill>
                  <a:schemeClr val="tx1"/>
                </a:solidFill>
              </a:rPr>
              <a:t>The </a:t>
            </a:r>
            <a:r>
              <a:rPr lang="en-MY" sz="1200" dirty="0" smtClean="0">
                <a:solidFill>
                  <a:schemeClr val="tx1"/>
                </a:solidFill>
              </a:rPr>
              <a:t>physical effects of this stage also weaken your immune system and put you at risk for stress-related illnesses.</a:t>
            </a:r>
          </a:p>
          <a:p>
            <a:pPr algn="just">
              <a:lnSpc>
                <a:spcPct val="90000"/>
              </a:lnSpc>
            </a:pPr>
            <a:endParaRPr lang="en-US" sz="1400" dirty="0">
              <a:solidFill>
                <a:schemeClr val="hlin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63F888E-9634-48D8-A338-381183B6E134}"/>
              </a:ext>
            </a:extLst>
          </p:cNvPr>
          <p:cNvSpPr>
            <a:spLocks noGrp="1"/>
          </p:cNvSpPr>
          <p:nvPr>
            <p:ph idx="1"/>
          </p:nvPr>
        </p:nvSpPr>
        <p:spPr>
          <a:xfrm>
            <a:off x="571472" y="1643050"/>
            <a:ext cx="7955280" cy="4800600"/>
          </a:xfrm>
        </p:spPr>
        <p:txBody>
          <a:bodyPr>
            <a:noAutofit/>
          </a:bodyPr>
          <a:lstStyle/>
          <a:p>
            <a:pPr algn="just"/>
            <a:r>
              <a:rPr lang="en-MY" sz="1600" dirty="0" smtClean="0">
                <a:latin typeface="Garamond" pitchFamily="18" charset="0"/>
              </a:rPr>
              <a:t>The </a:t>
            </a:r>
            <a:r>
              <a:rPr lang="en-MY" sz="1600" u="sng" dirty="0" smtClean="0">
                <a:solidFill>
                  <a:srgbClr val="FF0000"/>
                </a:solidFill>
                <a:latin typeface="Garamond" pitchFamily="18" charset="0"/>
              </a:rPr>
              <a:t>transactional model of stress and coping</a:t>
            </a:r>
            <a:r>
              <a:rPr lang="en-MY" sz="1600" dirty="0" smtClean="0">
                <a:latin typeface="Garamond" pitchFamily="18" charset="0"/>
              </a:rPr>
              <a:t> developed by Lazarus and </a:t>
            </a:r>
            <a:r>
              <a:rPr lang="en-MY" sz="1600" dirty="0" err="1" smtClean="0">
                <a:latin typeface="Garamond" pitchFamily="18" charset="0"/>
              </a:rPr>
              <a:t>Folkman</a:t>
            </a:r>
            <a:r>
              <a:rPr lang="en-MY" sz="1600" dirty="0" smtClean="0">
                <a:latin typeface="Garamond" pitchFamily="18" charset="0"/>
              </a:rPr>
              <a:t> (1987) explained coping as a phenomenon that involves both cognitive and </a:t>
            </a:r>
            <a:r>
              <a:rPr lang="en-MY" sz="1600" dirty="0" smtClean="0">
                <a:latin typeface="Garamond" pitchFamily="18" charset="0"/>
              </a:rPr>
              <a:t>behavioural </a:t>
            </a:r>
            <a:r>
              <a:rPr lang="en-MY" sz="1600" dirty="0" smtClean="0">
                <a:latin typeface="Garamond" pitchFamily="18" charset="0"/>
              </a:rPr>
              <a:t>responses that individuals use in an attempt to manage internal and/or external stressors perceived to exceed their personal resources. </a:t>
            </a:r>
            <a:endParaRPr lang="en-US" sz="1600" dirty="0" smtClean="0">
              <a:latin typeface="Garamond" pitchFamily="18" charset="0"/>
            </a:endParaRPr>
          </a:p>
          <a:p>
            <a:pPr algn="just"/>
            <a:r>
              <a:rPr lang="en-US" sz="1600" dirty="0" smtClean="0">
                <a:latin typeface="Garamond" pitchFamily="18" charset="0"/>
              </a:rPr>
              <a:t>Developed </a:t>
            </a:r>
            <a:r>
              <a:rPr lang="en-US" sz="1600" dirty="0">
                <a:latin typeface="Garamond" pitchFamily="18" charset="0"/>
              </a:rPr>
              <a:t>in 1984, Lazarus stress is defined as an </a:t>
            </a:r>
            <a:r>
              <a:rPr lang="en-US" sz="1600" b="1" i="1" dirty="0">
                <a:latin typeface="Garamond" pitchFamily="18" charset="0"/>
              </a:rPr>
              <a:t>“imbalance between demands and resources.”</a:t>
            </a:r>
          </a:p>
          <a:p>
            <a:pPr algn="just"/>
            <a:r>
              <a:rPr lang="en-US" sz="1600" dirty="0">
                <a:latin typeface="Garamond" pitchFamily="18" charset="0"/>
              </a:rPr>
              <a:t>What the two researchers meant by this was that every person has resources and skills available to them. When talking about stress, these skills are known as </a:t>
            </a:r>
            <a:r>
              <a:rPr lang="en-US" sz="1600" b="1" u="sng" dirty="0">
                <a:solidFill>
                  <a:srgbClr val="FF0000"/>
                </a:solidFill>
                <a:latin typeface="Garamond" pitchFamily="18" charset="0"/>
              </a:rPr>
              <a:t>coping mechanisms. </a:t>
            </a:r>
          </a:p>
          <a:p>
            <a:pPr algn="just"/>
            <a:r>
              <a:rPr lang="en-US" sz="1600" dirty="0" smtClean="0">
                <a:latin typeface="Garamond" pitchFamily="18" charset="0"/>
              </a:rPr>
              <a:t>A </a:t>
            </a:r>
            <a:r>
              <a:rPr lang="en-US" sz="1600" dirty="0">
                <a:latin typeface="Garamond" pitchFamily="18" charset="0"/>
              </a:rPr>
              <a:t>particularly stressful childhood may decrease the coping mechanism individuals have when they are adults. Either way, these coping mechanism are the resources you have when facing the demands of life. </a:t>
            </a:r>
          </a:p>
          <a:p>
            <a:pPr algn="just"/>
            <a:r>
              <a:rPr lang="en-US" sz="1600" dirty="0">
                <a:latin typeface="Garamond" pitchFamily="18" charset="0"/>
              </a:rPr>
              <a:t>The demands of life are everything that creates stresses. From losing a loved one to dealing with taxes, the Lazarus stress and coping theory is all about </a:t>
            </a:r>
            <a:r>
              <a:rPr lang="en-US" sz="1600" b="1" dirty="0">
                <a:latin typeface="Garamond" pitchFamily="18" charset="0"/>
              </a:rPr>
              <a:t>the interaction between the skills we have the stresses we face.</a:t>
            </a:r>
            <a:endParaRPr lang="en-MY" sz="1600" b="1" dirty="0">
              <a:latin typeface="Garamond" pitchFamily="18" charset="0"/>
            </a:endParaRPr>
          </a:p>
        </p:txBody>
      </p:sp>
      <p:sp>
        <p:nvSpPr>
          <p:cNvPr id="2" name="Title 1">
            <a:extLst>
              <a:ext uri="{FF2B5EF4-FFF2-40B4-BE49-F238E27FC236}">
                <a16:creationId xmlns:a16="http://schemas.microsoft.com/office/drawing/2014/main" xmlns="" id="{09F96478-8302-4F76-B675-321C22D1D3E7}"/>
              </a:ext>
            </a:extLst>
          </p:cNvPr>
          <p:cNvSpPr>
            <a:spLocks noGrp="1"/>
          </p:cNvSpPr>
          <p:nvPr>
            <p:ph type="title"/>
          </p:nvPr>
        </p:nvSpPr>
        <p:spPr>
          <a:xfrm>
            <a:off x="357158" y="357166"/>
            <a:ext cx="8501122" cy="1214446"/>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sz="2800" dirty="0" smtClean="0">
                <a:solidFill>
                  <a:schemeClr val="tx1"/>
                </a:solidFill>
                <a:latin typeface="Berlin Sans FB" pitchFamily="34" charset="0"/>
              </a:rPr>
              <a:t>LAZARUS’S </a:t>
            </a:r>
            <a:r>
              <a:rPr lang="en-US" sz="2800" dirty="0" smtClean="0">
                <a:solidFill>
                  <a:schemeClr val="tx1"/>
                </a:solidFill>
                <a:latin typeface="Berlin Sans FB" pitchFamily="34" charset="0"/>
              </a:rPr>
              <a:t>TRANSACTIONAL </a:t>
            </a:r>
            <a:r>
              <a:rPr lang="en-US" sz="2800" dirty="0" smtClean="0">
                <a:solidFill>
                  <a:schemeClr val="tx1"/>
                </a:solidFill>
                <a:latin typeface="Berlin Sans FB" pitchFamily="34" charset="0"/>
              </a:rPr>
              <a:t>MODEL OF STRESS</a:t>
            </a:r>
            <a:r>
              <a:rPr lang="en-US" sz="2800" dirty="0" smtClean="0">
                <a:solidFill>
                  <a:schemeClr val="tx1"/>
                </a:solidFill>
                <a:effectLst/>
                <a:latin typeface="Berlin Sans FB" pitchFamily="34" charset="0"/>
              </a:rPr>
              <a:t/>
            </a:r>
            <a:br>
              <a:rPr lang="en-US" sz="2800" dirty="0" smtClean="0">
                <a:solidFill>
                  <a:schemeClr val="tx1"/>
                </a:solidFill>
                <a:effectLst/>
                <a:latin typeface="Berlin Sans FB" pitchFamily="34" charset="0"/>
              </a:rPr>
            </a:br>
            <a:r>
              <a:rPr lang="en-US" sz="2800" dirty="0" smtClean="0">
                <a:solidFill>
                  <a:schemeClr val="tx1"/>
                </a:solidFill>
                <a:effectLst/>
                <a:latin typeface="Berlin Sans FB" pitchFamily="34" charset="0"/>
              </a:rPr>
              <a:t>(Lazarus </a:t>
            </a:r>
            <a:r>
              <a:rPr lang="en-US" sz="2800" dirty="0">
                <a:solidFill>
                  <a:schemeClr val="tx1"/>
                </a:solidFill>
                <a:effectLst/>
                <a:latin typeface="Berlin Sans FB" pitchFamily="34" charset="0"/>
              </a:rPr>
              <a:t>&amp; </a:t>
            </a:r>
            <a:r>
              <a:rPr lang="en-US" sz="2800" dirty="0" err="1" smtClean="0">
                <a:solidFill>
                  <a:schemeClr val="tx1"/>
                </a:solidFill>
                <a:effectLst/>
                <a:latin typeface="Berlin Sans FB" pitchFamily="34" charset="0"/>
              </a:rPr>
              <a:t>Folkman</a:t>
            </a:r>
            <a:r>
              <a:rPr lang="en-US" sz="2800" dirty="0" smtClean="0">
                <a:solidFill>
                  <a:schemeClr val="tx1"/>
                </a:solidFill>
                <a:effectLst/>
                <a:latin typeface="Berlin Sans FB" pitchFamily="34" charset="0"/>
              </a:rPr>
              <a:t>)</a:t>
            </a:r>
            <a:endParaRPr lang="en-MY" sz="2800" dirty="0">
              <a:solidFill>
                <a:schemeClr val="tx1"/>
              </a:solidFill>
              <a:effectLst/>
              <a:latin typeface="Berlin Sans FB" pitchFamily="34" charset="0"/>
            </a:endParaRPr>
          </a:p>
        </p:txBody>
      </p:sp>
    </p:spTree>
    <p:extLst>
      <p:ext uri="{BB962C8B-B14F-4D97-AF65-F5344CB8AC3E}">
        <p14:creationId xmlns:p14="http://schemas.microsoft.com/office/powerpoint/2010/main" xmlns="" val="74767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28596" y="1000108"/>
            <a:ext cx="4429156" cy="4143404"/>
          </a:xfrm>
        </p:spPr>
        <p:txBody>
          <a:bodyPr>
            <a:normAutofit/>
          </a:bodyPr>
          <a:lstStyle/>
          <a:p>
            <a:pPr algn="just"/>
            <a:r>
              <a:rPr lang="en-US" sz="1800" dirty="0">
                <a:effectLst/>
                <a:latin typeface="Garamond" pitchFamily="18" charset="0"/>
              </a:rPr>
              <a:t>Lazarus’s Model differed slightly from </a:t>
            </a:r>
            <a:r>
              <a:rPr lang="en-US" sz="1800" dirty="0" err="1" smtClean="0">
                <a:effectLst/>
                <a:latin typeface="Garamond" pitchFamily="18" charset="0"/>
              </a:rPr>
              <a:t>Selye’s</a:t>
            </a:r>
            <a:r>
              <a:rPr lang="en-US" sz="1800" dirty="0" smtClean="0">
                <a:effectLst/>
                <a:latin typeface="Garamond" pitchFamily="18" charset="0"/>
              </a:rPr>
              <a:t>. </a:t>
            </a:r>
            <a:r>
              <a:rPr lang="en-US" sz="1800" dirty="0">
                <a:effectLst/>
                <a:latin typeface="Garamond" pitchFamily="18" charset="0"/>
              </a:rPr>
              <a:t>By working more with </a:t>
            </a:r>
            <a:r>
              <a:rPr lang="en-US" sz="1800" dirty="0" smtClean="0">
                <a:effectLst/>
                <a:latin typeface="Garamond" pitchFamily="18" charset="0"/>
              </a:rPr>
              <a:t>humans, </a:t>
            </a:r>
            <a:r>
              <a:rPr lang="en-US" sz="1800" dirty="0">
                <a:effectLst/>
                <a:latin typeface="Garamond" pitchFamily="18" charset="0"/>
              </a:rPr>
              <a:t>he came to the conclusion that the </a:t>
            </a:r>
            <a:r>
              <a:rPr lang="en-US" sz="1800" dirty="0">
                <a:solidFill>
                  <a:srgbClr val="FF0000"/>
                </a:solidFill>
                <a:effectLst/>
                <a:latin typeface="Garamond" pitchFamily="18" charset="0"/>
              </a:rPr>
              <a:t>stressor, nor the response could define stress, rather it was the individual’s perception and appraisal of the stressor that would create stress.</a:t>
            </a:r>
          </a:p>
          <a:p>
            <a:pPr algn="just"/>
            <a:r>
              <a:rPr lang="en-US" sz="1800" dirty="0">
                <a:effectLst/>
                <a:latin typeface="Garamond" pitchFamily="18" charset="0"/>
              </a:rPr>
              <a:t>He realized that different individuals would look at an event differently and have </a:t>
            </a:r>
            <a:r>
              <a:rPr lang="en-US" sz="1800" dirty="0">
                <a:solidFill>
                  <a:srgbClr val="FF0000"/>
                </a:solidFill>
                <a:effectLst/>
                <a:latin typeface="Garamond" pitchFamily="18" charset="0"/>
              </a:rPr>
              <a:t>different kinds of stress, positive or negative.</a:t>
            </a:r>
          </a:p>
        </p:txBody>
      </p:sp>
      <p:sp>
        <p:nvSpPr>
          <p:cNvPr id="5" name="Title 1">
            <a:extLst>
              <a:ext uri="{FF2B5EF4-FFF2-40B4-BE49-F238E27FC236}">
                <a16:creationId xmlns:a16="http://schemas.microsoft.com/office/drawing/2014/main" xmlns="" id="{09F96478-8302-4F76-B675-321C22D1D3E7}"/>
              </a:ext>
            </a:extLst>
          </p:cNvPr>
          <p:cNvSpPr>
            <a:spLocks noGrp="1"/>
          </p:cNvSpPr>
          <p:nvPr>
            <p:ph type="title"/>
          </p:nvPr>
        </p:nvSpPr>
        <p:spPr>
          <a:xfrm>
            <a:off x="4143372" y="0"/>
            <a:ext cx="5000628" cy="428628"/>
          </a:xfrm>
          <a:noFill/>
          <a:ln>
            <a:noFill/>
          </a:ln>
        </p:spPr>
        <p:style>
          <a:lnRef idx="3">
            <a:schemeClr val="lt1"/>
          </a:lnRef>
          <a:fillRef idx="1">
            <a:schemeClr val="accent1"/>
          </a:fillRef>
          <a:effectRef idx="1">
            <a:schemeClr val="accent1"/>
          </a:effectRef>
          <a:fontRef idx="minor">
            <a:schemeClr val="lt1"/>
          </a:fontRef>
        </p:style>
        <p:txBody>
          <a:bodyPr>
            <a:noAutofit/>
          </a:bodyPr>
          <a:lstStyle/>
          <a:p>
            <a:pPr algn="ctr"/>
            <a:r>
              <a:rPr lang="en-US" sz="2400" b="1" dirty="0" smtClean="0">
                <a:solidFill>
                  <a:schemeClr val="tx1"/>
                </a:solidFill>
                <a:latin typeface="Berlin Sans FB" pitchFamily="34" charset="0"/>
              </a:rPr>
              <a:t>CONT… </a:t>
            </a:r>
            <a:r>
              <a:rPr lang="en-US" sz="1200" b="1" dirty="0" smtClean="0">
                <a:solidFill>
                  <a:schemeClr val="tx1"/>
                </a:solidFill>
                <a:latin typeface="Berlin Sans FB" pitchFamily="34" charset="0"/>
              </a:rPr>
              <a:t>(LAZARUS’S TRANSACTIONAL </a:t>
            </a:r>
            <a:r>
              <a:rPr lang="en-US" sz="1200" b="1" dirty="0" smtClean="0">
                <a:solidFill>
                  <a:schemeClr val="tx1"/>
                </a:solidFill>
                <a:latin typeface="Berlin Sans FB" pitchFamily="34" charset="0"/>
              </a:rPr>
              <a:t>MODEL OF </a:t>
            </a:r>
            <a:r>
              <a:rPr lang="en-US" sz="1200" b="1" dirty="0" smtClean="0">
                <a:solidFill>
                  <a:schemeClr val="tx1"/>
                </a:solidFill>
                <a:latin typeface="Berlin Sans FB" pitchFamily="34" charset="0"/>
              </a:rPr>
              <a:t>STRESS)</a:t>
            </a:r>
            <a:endParaRPr lang="en-MY" sz="2000" b="1" dirty="0">
              <a:solidFill>
                <a:schemeClr val="tx1"/>
              </a:solidFill>
              <a:effectLst/>
              <a:latin typeface="Berlin Sans FB" pitchFamily="34" charset="0"/>
            </a:endParaRPr>
          </a:p>
        </p:txBody>
      </p:sp>
      <p:sp>
        <p:nvSpPr>
          <p:cNvPr id="91138" name="AutoShape 2" descr="File:Transactional Model of Stress and Coping - Richard Lazarus.svg -  Wikimedia Comm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MY"/>
          </a:p>
        </p:txBody>
      </p:sp>
      <p:pic>
        <p:nvPicPr>
          <p:cNvPr id="8" name="Picture 7" descr="26.png"/>
          <p:cNvPicPr>
            <a:picLocks noChangeAspect="1"/>
          </p:cNvPicPr>
          <p:nvPr/>
        </p:nvPicPr>
        <p:blipFill>
          <a:blip r:embed="rId3"/>
          <a:srcRect l="12963" t="16666" r="14814" b="15625"/>
          <a:stretch>
            <a:fillRect/>
          </a:stretch>
        </p:blipFill>
        <p:spPr>
          <a:xfrm>
            <a:off x="5357818" y="928670"/>
            <a:ext cx="3571900" cy="55007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08D6B-47A2-440D-B299-AA36AC68A097}"/>
              </a:ext>
            </a:extLst>
          </p:cNvPr>
          <p:cNvSpPr>
            <a:spLocks noGrp="1"/>
          </p:cNvSpPr>
          <p:nvPr>
            <p:ph type="title"/>
          </p:nvPr>
        </p:nvSpPr>
        <p:spPr>
          <a:xfrm>
            <a:off x="571472" y="571480"/>
            <a:ext cx="7711440" cy="702475"/>
          </a:xfrm>
        </p:spPr>
        <p:style>
          <a:lnRef idx="0">
            <a:schemeClr val="accent1"/>
          </a:lnRef>
          <a:fillRef idx="3">
            <a:schemeClr val="accent1"/>
          </a:fillRef>
          <a:effectRef idx="3">
            <a:schemeClr val="accent1"/>
          </a:effectRef>
          <a:fontRef idx="minor">
            <a:schemeClr val="lt1"/>
          </a:fontRef>
        </p:style>
        <p:txBody>
          <a:bodyPr/>
          <a:lstStyle/>
          <a:p>
            <a:pPr algn="ctr"/>
            <a:r>
              <a:rPr lang="en-US" dirty="0">
                <a:solidFill>
                  <a:schemeClr val="accent6">
                    <a:lumMod val="75000"/>
                  </a:schemeClr>
                </a:solidFill>
                <a:latin typeface="Berlin Sans FB" pitchFamily="34" charset="0"/>
              </a:rPr>
              <a:t>Cognitive appraisal</a:t>
            </a:r>
            <a:endParaRPr lang="en-MY" dirty="0">
              <a:solidFill>
                <a:schemeClr val="accent6">
                  <a:lumMod val="75000"/>
                </a:schemeClr>
              </a:solidFill>
              <a:latin typeface="Berlin Sans FB" pitchFamily="34" charset="0"/>
            </a:endParaRPr>
          </a:p>
        </p:txBody>
      </p:sp>
      <p:sp>
        <p:nvSpPr>
          <p:cNvPr id="3" name="Content Placeholder 2">
            <a:extLst>
              <a:ext uri="{FF2B5EF4-FFF2-40B4-BE49-F238E27FC236}">
                <a16:creationId xmlns:a16="http://schemas.microsoft.com/office/drawing/2014/main" xmlns="" id="{535E1868-54F8-4ACD-BDB8-EBCC105D8339}"/>
              </a:ext>
            </a:extLst>
          </p:cNvPr>
          <p:cNvSpPr>
            <a:spLocks noGrp="1"/>
          </p:cNvSpPr>
          <p:nvPr>
            <p:ph idx="1"/>
          </p:nvPr>
        </p:nvSpPr>
        <p:spPr>
          <a:xfrm>
            <a:off x="571472" y="1428736"/>
            <a:ext cx="7239000" cy="4846320"/>
          </a:xfrm>
        </p:spPr>
        <p:txBody>
          <a:bodyPr>
            <a:normAutofit/>
          </a:bodyPr>
          <a:lstStyle/>
          <a:p>
            <a:r>
              <a:rPr lang="en-US" sz="1800" dirty="0"/>
              <a:t>Cognitive appraisal of stress is a two-part process which involves </a:t>
            </a:r>
          </a:p>
          <a:p>
            <a:pPr marL="914400" lvl="1" indent="-457200">
              <a:buFont typeface="+mj-lt"/>
              <a:buAutoNum type="alphaLcPeriod"/>
            </a:pPr>
            <a:r>
              <a:rPr lang="en-US" sz="1800" dirty="0">
                <a:solidFill>
                  <a:schemeClr val="tx1"/>
                </a:solidFill>
              </a:rPr>
              <a:t>primary appraisal and</a:t>
            </a:r>
          </a:p>
          <a:p>
            <a:pPr marL="914400" lvl="1" indent="-457200">
              <a:buFont typeface="+mj-lt"/>
              <a:buAutoNum type="alphaLcPeriod"/>
            </a:pPr>
            <a:r>
              <a:rPr lang="en-US" sz="1800" dirty="0">
                <a:solidFill>
                  <a:schemeClr val="tx1"/>
                </a:solidFill>
              </a:rPr>
              <a:t>secondary appraisal. </a:t>
            </a:r>
          </a:p>
          <a:p>
            <a:endParaRPr lang="en-MY" sz="1800" dirty="0"/>
          </a:p>
        </p:txBody>
      </p:sp>
      <p:pic>
        <p:nvPicPr>
          <p:cNvPr id="89090" name="Picture 2" descr="Transactional Model of Stress and Coping (Lazarus &amp; Folkman, 1984). |  Download Scientific Diagram"/>
          <p:cNvPicPr>
            <a:picLocks noChangeAspect="1" noChangeArrowheads="1"/>
          </p:cNvPicPr>
          <p:nvPr/>
        </p:nvPicPr>
        <p:blipFill>
          <a:blip r:embed="rId2"/>
          <a:srcRect/>
          <a:stretch>
            <a:fillRect/>
          </a:stretch>
        </p:blipFill>
        <p:spPr bwMode="auto">
          <a:xfrm>
            <a:off x="1928794" y="3000372"/>
            <a:ext cx="4676766" cy="3092941"/>
          </a:xfrm>
          <a:prstGeom prst="rect">
            <a:avLst/>
          </a:prstGeom>
          <a:noFill/>
        </p:spPr>
      </p:pic>
      <p:sp>
        <p:nvSpPr>
          <p:cNvPr id="6" name="Title 1">
            <a:extLst>
              <a:ext uri="{FF2B5EF4-FFF2-40B4-BE49-F238E27FC236}">
                <a16:creationId xmlns:a16="http://schemas.microsoft.com/office/drawing/2014/main" xmlns="" id="{09F96478-8302-4F76-B675-321C22D1D3E7}"/>
              </a:ext>
            </a:extLst>
          </p:cNvPr>
          <p:cNvSpPr txBox="1">
            <a:spLocks/>
          </p:cNvSpPr>
          <p:nvPr/>
        </p:nvSpPr>
        <p:spPr>
          <a:xfrm>
            <a:off x="3143240" y="0"/>
            <a:ext cx="5000628" cy="428628"/>
          </a:xfrm>
          <a:prstGeom prst="rect">
            <a:avLst/>
          </a:prstGeom>
          <a:noFill/>
          <a:ln w="31800" cap="flat" cmpd="sng" algn="ctr">
            <a:noFill/>
            <a:prstDash val="solid"/>
          </a:ln>
        </p:spPr>
        <p:style>
          <a:lnRef idx="3">
            <a:schemeClr val="lt1"/>
          </a:lnRef>
          <a:fillRef idx="1">
            <a:schemeClr val="accent1"/>
          </a:fillRef>
          <a:effectRef idx="1">
            <a:schemeClr val="accent1"/>
          </a:effectRef>
          <a:fontRef idx="minor">
            <a:schemeClr val="lt1"/>
          </a:fontRef>
        </p:style>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500">
                  <a:solidFill>
                    <a:schemeClr val="tx2">
                      <a:shade val="20000"/>
                      <a:satMod val="120000"/>
                    </a:schemeClr>
                  </a:solidFill>
                </a:ln>
                <a:solidFill>
                  <a:schemeClr val="tx1"/>
                </a:solidFill>
                <a:effectLst/>
                <a:uLnTx/>
                <a:uFillTx/>
                <a:latin typeface="Berlin Sans FB" pitchFamily="34" charset="0"/>
                <a:ea typeface="+mn-ea"/>
                <a:cs typeface="+mn-cs"/>
              </a:rPr>
              <a:t>CONT… </a:t>
            </a:r>
            <a:r>
              <a:rPr kumimoji="0" lang="en-US" sz="1200" b="1" i="0" u="none" strike="noStrike" kern="1200" cap="all" spc="0" normalizeH="0" baseline="0" noProof="0" dirty="0" smtClean="0">
                <a:ln w="500">
                  <a:solidFill>
                    <a:schemeClr val="tx2">
                      <a:shade val="20000"/>
                      <a:satMod val="120000"/>
                    </a:schemeClr>
                  </a:solidFill>
                </a:ln>
                <a:solidFill>
                  <a:schemeClr val="tx1"/>
                </a:solidFill>
                <a:effectLst/>
                <a:uLnTx/>
                <a:uFillTx/>
                <a:latin typeface="Berlin Sans FB" pitchFamily="34" charset="0"/>
                <a:ea typeface="+mn-ea"/>
                <a:cs typeface="+mn-cs"/>
              </a:rPr>
              <a:t>(LAZARUS’S TRANSACTIONAL MODEL OF STRESS)</a:t>
            </a:r>
            <a:endParaRPr kumimoji="0" lang="en-MY" sz="2000" b="1" i="0" u="none" strike="noStrike" kern="1200" cap="all" spc="0" normalizeH="0" baseline="0" noProof="0" dirty="0">
              <a:ln w="500">
                <a:solidFill>
                  <a:schemeClr val="tx2">
                    <a:shade val="20000"/>
                    <a:satMod val="120000"/>
                  </a:schemeClr>
                </a:solidFill>
              </a:ln>
              <a:solidFill>
                <a:schemeClr val="tx1"/>
              </a:solidFill>
              <a:effectLst/>
              <a:uLnTx/>
              <a:uFillTx/>
              <a:latin typeface="Berlin Sans FB" pitchFamily="34" charset="0"/>
              <a:ea typeface="+mn-ea"/>
              <a:cs typeface="+mn-cs"/>
            </a:endParaRPr>
          </a:p>
        </p:txBody>
      </p:sp>
      <p:cxnSp>
        <p:nvCxnSpPr>
          <p:cNvPr id="8" name="Straight Arrow Connector 7"/>
          <p:cNvCxnSpPr/>
          <p:nvPr/>
        </p:nvCxnSpPr>
        <p:spPr>
          <a:xfrm rot="16200000" flipH="1">
            <a:off x="1643042" y="3143248"/>
            <a:ext cx="1000132" cy="428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5214942" y="3143248"/>
            <a:ext cx="928694" cy="500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06939880"/>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2.jpeg"/></Relationships>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_rels/theme12.xml.rels><?xml version="1.0" encoding="UTF-8" standalone="yes"?>
<Relationships xmlns="http://schemas.openxmlformats.org/package/2006/relationships"><Relationship Id="rId1" Type="http://schemas.openxmlformats.org/officeDocument/2006/relationships/image" Target="../media/image14.jpeg"/></Relationships>
</file>

<file path=ppt/theme/_rels/them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_rels/theme14.xml.rels><?xml version="1.0" encoding="UTF-8" standalone="yes"?>
<Relationships xmlns="http://schemas.openxmlformats.org/package/2006/relationships"><Relationship Id="rId1" Type="http://schemas.openxmlformats.org/officeDocument/2006/relationships/image" Target="../media/image17.jpeg"/></Relationships>
</file>

<file path=ppt/theme/_rels/theme15.xml.rels><?xml version="1.0" encoding="UTF-8" standalone="yes"?>
<Relationships xmlns="http://schemas.openxmlformats.org/package/2006/relationships"><Relationship Id="rId1" Type="http://schemas.openxmlformats.org/officeDocument/2006/relationships/image" Target="../media/image18.jpeg"/></Relationships>
</file>

<file path=ppt/theme/_rels/theme16.xml.rels><?xml version="1.0" encoding="UTF-8" standalone="yes"?>
<Relationships xmlns="http://schemas.openxmlformats.org/package/2006/relationships"><Relationship Id="rId1" Type="http://schemas.openxmlformats.org/officeDocument/2006/relationships/image" Target="../media/image1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2B2A868B-6BC2-4B3E-98B9-1258F41035DE}"/>
    </a:ext>
  </a:extLst>
</a:theme>
</file>

<file path=ppt/theme/theme10.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Aspec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2.xml><?xml version="1.0" encoding="utf-8"?>
<a:theme xmlns:a="http://schemas.openxmlformats.org/drawingml/2006/main" name="Ape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4.xml><?xml version="1.0" encoding="utf-8"?>
<a:theme xmlns:a="http://schemas.openxmlformats.org/drawingml/2006/main" name="Urb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Civ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pulen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riel">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TM04033937[[fn=Vapor Trail]]</Template>
  <TotalTime>2345</TotalTime>
  <Words>2641</Words>
  <Application>Microsoft Office PowerPoint</Application>
  <PresentationFormat>On-screen Show (4:3)</PresentationFormat>
  <Paragraphs>358</Paragraphs>
  <Slides>39</Slides>
  <Notes>13</Notes>
  <HiddenSlides>0</HiddenSlides>
  <MMClips>0</MMClips>
  <ScaleCrop>false</ScaleCrop>
  <HeadingPairs>
    <vt:vector size="4" baseType="variant">
      <vt:variant>
        <vt:lpstr>Theme</vt:lpstr>
      </vt:variant>
      <vt:variant>
        <vt:i4>16</vt:i4>
      </vt:variant>
      <vt:variant>
        <vt:lpstr>Slide Titles</vt:lpstr>
      </vt:variant>
      <vt:variant>
        <vt:i4>39</vt:i4>
      </vt:variant>
    </vt:vector>
  </HeadingPairs>
  <TitlesOfParts>
    <vt:vector size="55" baseType="lpstr">
      <vt:lpstr>Vapor Trail</vt:lpstr>
      <vt:lpstr>Metro</vt:lpstr>
      <vt:lpstr>Median</vt:lpstr>
      <vt:lpstr>Flow</vt:lpstr>
      <vt:lpstr>Civic</vt:lpstr>
      <vt:lpstr>1_Civic</vt:lpstr>
      <vt:lpstr>Concourse</vt:lpstr>
      <vt:lpstr>Opulent</vt:lpstr>
      <vt:lpstr>Oriel</vt:lpstr>
      <vt:lpstr>Equity</vt:lpstr>
      <vt:lpstr>Aspect</vt:lpstr>
      <vt:lpstr>Apex</vt:lpstr>
      <vt:lpstr>Trek</vt:lpstr>
      <vt:lpstr>Urban</vt:lpstr>
      <vt:lpstr>Verve</vt:lpstr>
      <vt:lpstr>1_Aspect</vt:lpstr>
      <vt:lpstr>FEM 3105- STRESS &amp; COPING</vt:lpstr>
      <vt:lpstr>How are YOU today?</vt:lpstr>
      <vt:lpstr>STRESS MODELS</vt:lpstr>
      <vt:lpstr>SUBJECTIVE-COGNITIVE APPRAISAL MODEL</vt:lpstr>
      <vt:lpstr>CONT (Subjective-Cognitive Appraisal Model)…</vt:lpstr>
      <vt:lpstr>HANS SELYE’S MODEL : GAS</vt:lpstr>
      <vt:lpstr>LAZARUS’S TRANSACTIONAL MODEL OF STRESS (Lazarus &amp; Folkman)</vt:lpstr>
      <vt:lpstr>CONT… (LAZARUS’S TRANSACTIONAL MODEL OF STRESS)</vt:lpstr>
      <vt:lpstr>Cognitive appraisal</vt:lpstr>
      <vt:lpstr>PRIMARY APPRAISAL</vt:lpstr>
      <vt:lpstr>SECONDARY APPRAISAL</vt:lpstr>
      <vt:lpstr>Slide 12</vt:lpstr>
      <vt:lpstr>2 TYPES OF COPING RESPONSES</vt:lpstr>
      <vt:lpstr>Slide 14</vt:lpstr>
      <vt:lpstr>  ROLLER-COASTER PROFILE OF ADJUSTMENT - 4 STAGE MODEL</vt:lpstr>
      <vt:lpstr> FAMILY STRESS ADAPTATION THEORY </vt:lpstr>
      <vt:lpstr>CONT.. (FAMILY STRESS)</vt:lpstr>
      <vt:lpstr>ABC-X Model  (Reuben Hill, 1949)</vt:lpstr>
      <vt:lpstr>Model ABC-X</vt:lpstr>
      <vt:lpstr>CONT…(Model ABC-X)</vt:lpstr>
      <vt:lpstr>DOUBLE ABC-X MODEL (McCubbin, 1983, 1989)</vt:lpstr>
      <vt:lpstr>CONT…(DOUBLE ABC-X MODEL)</vt:lpstr>
      <vt:lpstr>Summary</vt:lpstr>
      <vt:lpstr>RESULT OF CRISIS…</vt:lpstr>
      <vt:lpstr>BONADAPTATION (Positive adaptation)..</vt:lpstr>
      <vt:lpstr>MALADAPTATION  (Negative adaptation)</vt:lpstr>
      <vt:lpstr>Slide 27</vt:lpstr>
      <vt:lpstr>BIO-PSYCHOSOCIAL MODEL</vt:lpstr>
      <vt:lpstr>Biopsychosocial Model of Stress  (Bernard &amp; Krupat, 1994). </vt:lpstr>
      <vt:lpstr>BIO-PSYCHOSOCIAL MODEL  OF DISEASE</vt:lpstr>
      <vt:lpstr>MULTISYSTEM ASSESSMENT OF STRESS AND HEALTH (MASH) MODEL</vt:lpstr>
      <vt:lpstr>The Four Key Coping Resources (MASH)</vt:lpstr>
      <vt:lpstr>THE DIATHESIS–STRESS MODEL</vt:lpstr>
      <vt:lpstr>CONT…(THE DIATHESIS–STRESS MODEL)</vt:lpstr>
      <vt:lpstr>CONT…(THE DIATHESIS–STRESS MODEL)</vt:lpstr>
      <vt:lpstr>CONT…(THE DIATHESIS–STRESS MODEL)</vt:lpstr>
      <vt:lpstr>GENETIC VS. ENVIRONMENT</vt:lpstr>
      <vt:lpstr>IMPLICATIONS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Thiresyinie Tamil chelvam</cp:lastModifiedBy>
  <cp:revision>197</cp:revision>
  <cp:lastPrinted>2018-09-27T12:59:46Z</cp:lastPrinted>
  <dcterms:created xsi:type="dcterms:W3CDTF">1601-01-01T00:00:00Z</dcterms:created>
  <dcterms:modified xsi:type="dcterms:W3CDTF">2021-04-19T18:39:36Z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